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308" r:id="rId2"/>
    <p:sldId id="265" r:id="rId3"/>
    <p:sldId id="260" r:id="rId4"/>
    <p:sldId id="263" r:id="rId5"/>
    <p:sldId id="267" r:id="rId6"/>
    <p:sldId id="262" r:id="rId7"/>
    <p:sldId id="293" r:id="rId8"/>
    <p:sldId id="297" r:id="rId9"/>
    <p:sldId id="303" r:id="rId10"/>
    <p:sldId id="305" r:id="rId11"/>
    <p:sldId id="259" r:id="rId12"/>
    <p:sldId id="275" r:id="rId13"/>
    <p:sldId id="277" r:id="rId14"/>
    <p:sldId id="278" r:id="rId15"/>
    <p:sldId id="279" r:id="rId16"/>
    <p:sldId id="282" r:id="rId17"/>
    <p:sldId id="283" r:id="rId18"/>
    <p:sldId id="286" r:id="rId19"/>
    <p:sldId id="287" r:id="rId20"/>
    <p:sldId id="289" r:id="rId21"/>
    <p:sldId id="280" r:id="rId22"/>
    <p:sldId id="311" r:id="rId23"/>
    <p:sldId id="314" r:id="rId24"/>
    <p:sldId id="315" r:id="rId25"/>
    <p:sldId id="316" r:id="rId26"/>
    <p:sldId id="317" r:id="rId27"/>
    <p:sldId id="318" r:id="rId28"/>
    <p:sldId id="319" r:id="rId29"/>
    <p:sldId id="320" r:id="rId30"/>
    <p:sldId id="321" r:id="rId31"/>
    <p:sldId id="322" r:id="rId32"/>
    <p:sldId id="323" r:id="rId33"/>
    <p:sldId id="324" r:id="rId34"/>
    <p:sldId id="325" r:id="rId35"/>
    <p:sldId id="326" r:id="rId36"/>
    <p:sldId id="327" r:id="rId37"/>
    <p:sldId id="328" r:id="rId38"/>
    <p:sldId id="329" r:id="rId39"/>
    <p:sldId id="330" r:id="rId40"/>
    <p:sldId id="331" r:id="rId41"/>
    <p:sldId id="332" r:id="rId42"/>
    <p:sldId id="333" r:id="rId43"/>
    <p:sldId id="309" r:id="rId44"/>
    <p:sldId id="284" r:id="rId45"/>
    <p:sldId id="264" r:id="rId46"/>
    <p:sldId id="272" r:id="rId47"/>
    <p:sldId id="274" r:id="rId48"/>
    <p:sldId id="276" r:id="rId49"/>
    <p:sldId id="266" r:id="rId50"/>
    <p:sldId id="268" r:id="rId51"/>
    <p:sldId id="290" r:id="rId52"/>
    <p:sldId id="292" r:id="rId53"/>
    <p:sldId id="294" r:id="rId54"/>
    <p:sldId id="295" r:id="rId55"/>
    <p:sldId id="296" r:id="rId56"/>
    <p:sldId id="300" r:id="rId57"/>
    <p:sldId id="301" r:id="rId58"/>
    <p:sldId id="304" r:id="rId59"/>
    <p:sldId id="306" r:id="rId60"/>
    <p:sldId id="307" r:id="rId61"/>
    <p:sldId id="273" r:id="rId62"/>
    <p:sldId id="261" r:id="rId63"/>
    <p:sldId id="270" r:id="rId64"/>
    <p:sldId id="312" r:id="rId65"/>
    <p:sldId id="334" r:id="rId66"/>
    <p:sldId id="335" r:id="rId67"/>
    <p:sldId id="336" r:id="rId68"/>
    <p:sldId id="337" r:id="rId69"/>
    <p:sldId id="338" r:id="rId70"/>
    <p:sldId id="339" r:id="rId71"/>
    <p:sldId id="340" r:id="rId72"/>
    <p:sldId id="341" r:id="rId73"/>
    <p:sldId id="342" r:id="rId74"/>
    <p:sldId id="343" r:id="rId75"/>
    <p:sldId id="344" r:id="rId76"/>
    <p:sldId id="345" r:id="rId77"/>
    <p:sldId id="346" r:id="rId78"/>
    <p:sldId id="347" r:id="rId79"/>
    <p:sldId id="348" r:id="rId80"/>
    <p:sldId id="349" r:id="rId81"/>
    <p:sldId id="350" r:id="rId82"/>
    <p:sldId id="351" r:id="rId83"/>
    <p:sldId id="352" r:id="rId84"/>
    <p:sldId id="353" r:id="rId85"/>
    <p:sldId id="310" r:id="rId86"/>
    <p:sldId id="298" r:id="rId87"/>
    <p:sldId id="271" r:id="rId88"/>
    <p:sldId id="281" r:id="rId89"/>
    <p:sldId id="285" r:id="rId90"/>
    <p:sldId id="291" r:id="rId91"/>
    <p:sldId id="258" r:id="rId92"/>
    <p:sldId id="288" r:id="rId93"/>
    <p:sldId id="269" r:id="rId94"/>
    <p:sldId id="299" r:id="rId95"/>
    <p:sldId id="302" r:id="rId96"/>
    <p:sldId id="354" r:id="rId97"/>
    <p:sldId id="355" r:id="rId98"/>
    <p:sldId id="356" r:id="rId99"/>
    <p:sldId id="357" r:id="rId100"/>
    <p:sldId id="358" r:id="rId101"/>
    <p:sldId id="359" r:id="rId102"/>
    <p:sldId id="360" r:id="rId103"/>
    <p:sldId id="361" r:id="rId104"/>
    <p:sldId id="362" r:id="rId105"/>
    <p:sldId id="363" r:id="rId106"/>
    <p:sldId id="313" r:id="rId10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1" autoAdjust="0"/>
    <p:restoredTop sz="94660"/>
  </p:normalViewPr>
  <p:slideViewPr>
    <p:cSldViewPr snapToGrid="0">
      <p:cViewPr>
        <p:scale>
          <a:sx n="71" d="100"/>
          <a:sy n="71" d="100"/>
        </p:scale>
        <p:origin x="-60" y="30"/>
      </p:cViewPr>
      <p:guideLst/>
    </p:cSldViewPr>
  </p:slideViewPr>
  <p:notesTextViewPr>
    <p:cViewPr>
      <p:scale>
        <a:sx n="1" d="1"/>
        <a:sy n="1" d="1"/>
      </p:scale>
      <p:origin x="0" y="0"/>
    </p:cViewPr>
  </p:notesTextViewPr>
  <p:sorterViewPr>
    <p:cViewPr>
      <p:scale>
        <a:sx n="82" d="100"/>
        <a:sy n="82"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7CE48E2-BFBD-4A79-9B27-655E93263065}"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3A0C7BBE-B6F4-4404-9651-5A6B2D429C45}" type="slidenum">
              <a:rPr lang="en-US" smtClean="0"/>
              <a:t>‹#›</a:t>
            </a:fld>
            <a:endParaRPr lang="en-US"/>
          </a:p>
        </p:txBody>
      </p:sp>
    </p:spTree>
    <p:extLst>
      <p:ext uri="{BB962C8B-B14F-4D97-AF65-F5344CB8AC3E}">
        <p14:creationId xmlns:p14="http://schemas.microsoft.com/office/powerpoint/2010/main" val="2332682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CE48E2-BFBD-4A79-9B27-655E93263065}"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0C7BBE-B6F4-4404-9651-5A6B2D429C45}" type="slidenum">
              <a:rPr lang="en-US" smtClean="0"/>
              <a:t>‹#›</a:t>
            </a:fld>
            <a:endParaRPr lang="en-US"/>
          </a:p>
        </p:txBody>
      </p:sp>
    </p:spTree>
    <p:extLst>
      <p:ext uri="{BB962C8B-B14F-4D97-AF65-F5344CB8AC3E}">
        <p14:creationId xmlns:p14="http://schemas.microsoft.com/office/powerpoint/2010/main" val="1789240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CE48E2-BFBD-4A79-9B27-655E93263065}"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0C7BBE-B6F4-4404-9651-5A6B2D429C45}" type="slidenum">
              <a:rPr lang="en-US" smtClean="0"/>
              <a:t>‹#›</a:t>
            </a:fld>
            <a:endParaRPr lang="en-US"/>
          </a:p>
        </p:txBody>
      </p:sp>
    </p:spTree>
    <p:extLst>
      <p:ext uri="{BB962C8B-B14F-4D97-AF65-F5344CB8AC3E}">
        <p14:creationId xmlns:p14="http://schemas.microsoft.com/office/powerpoint/2010/main" val="3910355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7CE48E2-BFBD-4A79-9B27-655E93263065}"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0C7BBE-B6F4-4404-9651-5A6B2D429C45}" type="slidenum">
              <a:rPr lang="en-US" smtClean="0"/>
              <a:t>‹#›</a:t>
            </a:fld>
            <a:endParaRPr lang="en-US"/>
          </a:p>
        </p:txBody>
      </p:sp>
    </p:spTree>
    <p:extLst>
      <p:ext uri="{BB962C8B-B14F-4D97-AF65-F5344CB8AC3E}">
        <p14:creationId xmlns:p14="http://schemas.microsoft.com/office/powerpoint/2010/main" val="3664170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A7CE48E2-BFBD-4A79-9B27-655E93263065}" type="datetimeFigureOut">
              <a:rPr lang="en-US" smtClean="0"/>
              <a:t>1/19/2018</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3A0C7BBE-B6F4-4404-9651-5A6B2D429C45}" type="slidenum">
              <a:rPr lang="en-US" smtClean="0"/>
              <a:t>‹#›</a:t>
            </a:fld>
            <a:endParaRPr lang="en-US"/>
          </a:p>
        </p:txBody>
      </p:sp>
    </p:spTree>
    <p:extLst>
      <p:ext uri="{BB962C8B-B14F-4D97-AF65-F5344CB8AC3E}">
        <p14:creationId xmlns:p14="http://schemas.microsoft.com/office/powerpoint/2010/main" val="4223863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7CE48E2-BFBD-4A79-9B27-655E93263065}"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0C7BBE-B6F4-4404-9651-5A6B2D429C45}" type="slidenum">
              <a:rPr lang="en-US" smtClean="0"/>
              <a:t>‹#›</a:t>
            </a:fld>
            <a:endParaRPr lang="en-US"/>
          </a:p>
        </p:txBody>
      </p:sp>
    </p:spTree>
    <p:extLst>
      <p:ext uri="{BB962C8B-B14F-4D97-AF65-F5344CB8AC3E}">
        <p14:creationId xmlns:p14="http://schemas.microsoft.com/office/powerpoint/2010/main" val="4217250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7CE48E2-BFBD-4A79-9B27-655E93263065}"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0C7BBE-B6F4-4404-9651-5A6B2D429C45}" type="slidenum">
              <a:rPr lang="en-US" smtClean="0"/>
              <a:t>‹#›</a:t>
            </a:fld>
            <a:endParaRPr lang="en-US"/>
          </a:p>
        </p:txBody>
      </p:sp>
    </p:spTree>
    <p:extLst>
      <p:ext uri="{BB962C8B-B14F-4D97-AF65-F5344CB8AC3E}">
        <p14:creationId xmlns:p14="http://schemas.microsoft.com/office/powerpoint/2010/main" val="1230015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7CE48E2-BFBD-4A79-9B27-655E93263065}"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0C7BBE-B6F4-4404-9651-5A6B2D429C45}" type="slidenum">
              <a:rPr lang="en-US" smtClean="0"/>
              <a:t>‹#›</a:t>
            </a:fld>
            <a:endParaRPr lang="en-US"/>
          </a:p>
        </p:txBody>
      </p:sp>
    </p:spTree>
    <p:extLst>
      <p:ext uri="{BB962C8B-B14F-4D97-AF65-F5344CB8AC3E}">
        <p14:creationId xmlns:p14="http://schemas.microsoft.com/office/powerpoint/2010/main" val="2131801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CE48E2-BFBD-4A79-9B27-655E93263065}"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0C7BBE-B6F4-4404-9651-5A6B2D429C45}" type="slidenum">
              <a:rPr lang="en-US" smtClean="0"/>
              <a:t>‹#›</a:t>
            </a:fld>
            <a:endParaRPr lang="en-US"/>
          </a:p>
        </p:txBody>
      </p:sp>
    </p:spTree>
    <p:extLst>
      <p:ext uri="{BB962C8B-B14F-4D97-AF65-F5344CB8AC3E}">
        <p14:creationId xmlns:p14="http://schemas.microsoft.com/office/powerpoint/2010/main" val="995704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CE48E2-BFBD-4A79-9B27-655E93263065}"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3A0C7BBE-B6F4-4404-9651-5A6B2D429C45}" type="slidenum">
              <a:rPr lang="en-US" smtClean="0"/>
              <a:t>‹#›</a:t>
            </a:fld>
            <a:endParaRPr lang="en-US"/>
          </a:p>
        </p:txBody>
      </p:sp>
    </p:spTree>
    <p:extLst>
      <p:ext uri="{BB962C8B-B14F-4D97-AF65-F5344CB8AC3E}">
        <p14:creationId xmlns:p14="http://schemas.microsoft.com/office/powerpoint/2010/main" val="4023477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CE48E2-BFBD-4A79-9B27-655E93263065}" type="datetimeFigureOut">
              <a:rPr lang="en-US" smtClean="0"/>
              <a:t>1/19/2018</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3A0C7BBE-B6F4-4404-9651-5A6B2D429C45}" type="slidenum">
              <a:rPr lang="en-US" smtClean="0"/>
              <a:t>‹#›</a:t>
            </a:fld>
            <a:endParaRPr lang="en-US"/>
          </a:p>
        </p:txBody>
      </p:sp>
    </p:spTree>
    <p:extLst>
      <p:ext uri="{BB962C8B-B14F-4D97-AF65-F5344CB8AC3E}">
        <p14:creationId xmlns:p14="http://schemas.microsoft.com/office/powerpoint/2010/main" val="360329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A7CE48E2-BFBD-4A79-9B27-655E93263065}" type="datetimeFigureOut">
              <a:rPr lang="en-US" smtClean="0"/>
              <a:t>1/19/2018</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3A0C7BBE-B6F4-4404-9651-5A6B2D429C45}" type="slidenum">
              <a:rPr lang="en-US" smtClean="0"/>
              <a:t>‹#›</a:t>
            </a:fld>
            <a:endParaRPr lang="en-US"/>
          </a:p>
        </p:txBody>
      </p:sp>
    </p:spTree>
    <p:extLst>
      <p:ext uri="{BB962C8B-B14F-4D97-AF65-F5344CB8AC3E}">
        <p14:creationId xmlns:p14="http://schemas.microsoft.com/office/powerpoint/2010/main" val="24341207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APHG practice exam</a:t>
            </a:r>
            <a:br>
              <a:rPr lang="en-US" dirty="0" smtClean="0"/>
            </a:br>
            <a:r>
              <a:rPr lang="en-US" dirty="0"/>
              <a:t> </a:t>
            </a:r>
            <a:r>
              <a:rPr lang="en-US" dirty="0" smtClean="0"/>
              <a:t> </a:t>
            </a:r>
            <a:r>
              <a:rPr lang="en-US" dirty="0" smtClean="0">
                <a:solidFill>
                  <a:schemeClr val="accent2"/>
                </a:solidFill>
              </a:rPr>
              <a:t>ROUND 1</a:t>
            </a:r>
            <a:endParaRPr lang="en-US" dirty="0">
              <a:solidFill>
                <a:schemeClr val="accent2"/>
              </a:solidFill>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89530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t>9. Whip/</a:t>
            </a:r>
            <a:r>
              <a:rPr lang="en-US" dirty="0" err="1" smtClean="0"/>
              <a:t>nae</a:t>
            </a:r>
            <a:r>
              <a:rPr lang="en-US" dirty="0" smtClean="0"/>
              <a:t> </a:t>
            </a:r>
            <a:r>
              <a:rPr lang="en-US" dirty="0" err="1"/>
              <a:t>nae</a:t>
            </a:r>
            <a:r>
              <a:rPr lang="en-US" dirty="0"/>
              <a:t>, Harlem Shake, or Ice bucket challenge videos are examples this type of diffusion... </a:t>
            </a:r>
          </a:p>
          <a:p>
            <a:pPr marL="457200" indent="-457200">
              <a:buFont typeface="+mj-lt"/>
              <a:buAutoNum type="alphaUcPeriod"/>
            </a:pPr>
            <a:r>
              <a:rPr lang="en-US" dirty="0"/>
              <a:t>Relocation Diffusion</a:t>
            </a:r>
          </a:p>
          <a:p>
            <a:pPr marL="457200" indent="-457200">
              <a:buFont typeface="+mj-lt"/>
              <a:buAutoNum type="alphaUcPeriod"/>
            </a:pPr>
            <a:r>
              <a:rPr lang="en-US" dirty="0"/>
              <a:t>Contagious Diffusion</a:t>
            </a:r>
          </a:p>
          <a:p>
            <a:pPr marL="457200" indent="-457200">
              <a:buFont typeface="+mj-lt"/>
              <a:buAutoNum type="alphaUcPeriod"/>
            </a:pPr>
            <a:r>
              <a:rPr lang="en-US" dirty="0"/>
              <a:t>Stimulus Diffusion</a:t>
            </a:r>
          </a:p>
          <a:p>
            <a:pPr marL="457200" indent="-457200">
              <a:buFont typeface="+mj-lt"/>
              <a:buAutoNum type="alphaUcPeriod"/>
            </a:pPr>
            <a:r>
              <a:rPr lang="en-US" dirty="0"/>
              <a:t>Hierarchical Diffusion</a:t>
            </a:r>
          </a:p>
          <a:p>
            <a:endParaRPr lang="en-US" dirty="0"/>
          </a:p>
        </p:txBody>
      </p:sp>
    </p:spTree>
    <p:extLst>
      <p:ext uri="{BB962C8B-B14F-4D97-AF65-F5344CB8AC3E}">
        <p14:creationId xmlns:p14="http://schemas.microsoft.com/office/powerpoint/2010/main" val="4259449656"/>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t>55. Jewish </a:t>
            </a:r>
            <a:r>
              <a:rPr lang="en-US" dirty="0"/>
              <a:t>places for prayer and worship are called</a:t>
            </a:r>
            <a:r>
              <a:rPr lang="en-US" dirty="0" smtClean="0"/>
              <a:t>...</a:t>
            </a:r>
          </a:p>
          <a:p>
            <a:pPr marL="0" indent="0">
              <a:buNone/>
            </a:pPr>
            <a:endParaRPr lang="en-US" dirty="0"/>
          </a:p>
          <a:p>
            <a:pPr marL="457200" indent="-457200">
              <a:buFont typeface="+mj-lt"/>
              <a:buAutoNum type="alphaUcPeriod"/>
            </a:pPr>
            <a:r>
              <a:rPr lang="en-US" dirty="0"/>
              <a:t>cathedrals</a:t>
            </a:r>
          </a:p>
          <a:p>
            <a:pPr marL="457200" indent="-457200">
              <a:buFont typeface="+mj-lt"/>
              <a:buAutoNum type="alphaUcPeriod"/>
            </a:pPr>
            <a:r>
              <a:rPr lang="en-US" dirty="0"/>
              <a:t>churches</a:t>
            </a:r>
          </a:p>
          <a:p>
            <a:pPr marL="457200" indent="-457200">
              <a:buFont typeface="+mj-lt"/>
              <a:buAutoNum type="alphaUcPeriod"/>
            </a:pPr>
            <a:r>
              <a:rPr lang="en-US" dirty="0"/>
              <a:t>schools</a:t>
            </a:r>
          </a:p>
          <a:p>
            <a:pPr marL="457200" indent="-457200">
              <a:buFont typeface="+mj-lt"/>
              <a:buAutoNum type="alphaUcPeriod"/>
            </a:pPr>
            <a:r>
              <a:rPr lang="en-US" dirty="0"/>
              <a:t>synagogues</a:t>
            </a:r>
            <a:endParaRPr lang="en-US" dirty="0">
              <a:effectLst/>
            </a:endParaRPr>
          </a:p>
        </p:txBody>
      </p:sp>
    </p:spTree>
    <p:extLst>
      <p:ext uri="{BB962C8B-B14F-4D97-AF65-F5344CB8AC3E}">
        <p14:creationId xmlns:p14="http://schemas.microsoft.com/office/powerpoint/2010/main" val="1582016912"/>
      </p:ext>
    </p:extLst>
  </p:cSld>
  <p:clrMapOvr>
    <a:masterClrMapping/>
  </p:clrMapOvr>
  <mc:AlternateContent xmlns:mc="http://schemas.openxmlformats.org/markup-compatibility/2006">
    <mc:Choice xmlns:p14="http://schemas.microsoft.com/office/powerpoint/2010/main" Requires="p14">
      <p:transition spd="slow" p14:dur="2000" advClick="0" advTm="30000"/>
    </mc:Choice>
    <mc:Fallback>
      <p:transition spd="slow" advClick="0" advTm="30000"/>
    </mc:Fallback>
  </mc:AlternateContent>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t>56. What </a:t>
            </a:r>
            <a:r>
              <a:rPr lang="en-US" dirty="0"/>
              <a:t>happens when cultures move and merge with other cultures</a:t>
            </a:r>
            <a:r>
              <a:rPr lang="en-US" dirty="0" smtClean="0"/>
              <a:t>?</a:t>
            </a:r>
          </a:p>
          <a:p>
            <a:pPr marL="0" indent="0">
              <a:buNone/>
            </a:pPr>
            <a:endParaRPr lang="en-US" dirty="0"/>
          </a:p>
          <a:p>
            <a:pPr marL="457200" indent="-457200">
              <a:buFont typeface="+mj-lt"/>
              <a:buAutoNum type="alphaUcPeriod"/>
            </a:pPr>
            <a:r>
              <a:rPr lang="en-US" dirty="0"/>
              <a:t>Culture Diffusion</a:t>
            </a:r>
          </a:p>
          <a:p>
            <a:pPr marL="457200" indent="-457200">
              <a:buFont typeface="+mj-lt"/>
              <a:buAutoNum type="alphaUcPeriod"/>
            </a:pPr>
            <a:r>
              <a:rPr lang="en-US" dirty="0"/>
              <a:t>Ethnocentrism</a:t>
            </a:r>
          </a:p>
          <a:p>
            <a:pPr marL="457200" indent="-457200">
              <a:buFont typeface="+mj-lt"/>
              <a:buAutoNum type="alphaUcPeriod"/>
            </a:pPr>
            <a:r>
              <a:rPr lang="en-US" dirty="0"/>
              <a:t>Innovation</a:t>
            </a:r>
          </a:p>
          <a:p>
            <a:pPr marL="457200" indent="-457200">
              <a:buFont typeface="+mj-lt"/>
              <a:buAutoNum type="alphaUcPeriod"/>
            </a:pPr>
            <a:r>
              <a:rPr lang="en-US" dirty="0"/>
              <a:t>Stereotyping</a:t>
            </a:r>
          </a:p>
          <a:p>
            <a:endParaRPr lang="en-US" dirty="0"/>
          </a:p>
        </p:txBody>
      </p:sp>
    </p:spTree>
    <p:extLst>
      <p:ext uri="{BB962C8B-B14F-4D97-AF65-F5344CB8AC3E}">
        <p14:creationId xmlns:p14="http://schemas.microsoft.com/office/powerpoint/2010/main" val="2442278067"/>
      </p:ext>
    </p:extLst>
  </p:cSld>
  <p:clrMapOvr>
    <a:masterClrMapping/>
  </p:clrMapOvr>
  <mc:AlternateContent xmlns:mc="http://schemas.openxmlformats.org/markup-compatibility/2006">
    <mc:Choice xmlns:p14="http://schemas.microsoft.com/office/powerpoint/2010/main" Requires="p14">
      <p:transition spd="slow" p14:dur="2000" advClick="0" advTm="30000"/>
    </mc:Choice>
    <mc:Fallback>
      <p:transition spd="slow" advClick="0" advTm="30000"/>
    </mc:Fallback>
  </mc:AlternateContent>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632012"/>
            <a:ext cx="10058400" cy="5540188"/>
          </a:xfrm>
        </p:spPr>
        <p:txBody>
          <a:bodyPr/>
          <a:lstStyle/>
          <a:p>
            <a:pPr marL="0" indent="0">
              <a:buNone/>
            </a:pPr>
            <a:r>
              <a:rPr lang="en-US" dirty="0" smtClean="0"/>
              <a:t>57. Which </a:t>
            </a:r>
            <a:r>
              <a:rPr lang="en-US" dirty="0"/>
              <a:t>of the following is an example of new technology from the 2nd agricultural revolution</a:t>
            </a:r>
            <a:r>
              <a:rPr lang="en-US" dirty="0" smtClean="0"/>
              <a:t>?</a:t>
            </a:r>
          </a:p>
          <a:p>
            <a:pPr marL="0" indent="0">
              <a:buNone/>
            </a:pPr>
            <a:endParaRPr lang="en-US" dirty="0"/>
          </a:p>
          <a:p>
            <a:pPr marL="457200" indent="-457200">
              <a:buFont typeface="+mj-lt"/>
              <a:buAutoNum type="alphaUcPeriod"/>
            </a:pPr>
            <a:r>
              <a:rPr lang="en-US" dirty="0"/>
              <a:t>Selective Breeding  </a:t>
            </a:r>
          </a:p>
          <a:p>
            <a:pPr marL="457200" indent="-457200">
              <a:buFont typeface="+mj-lt"/>
              <a:buAutoNum type="alphaUcPeriod"/>
            </a:pPr>
            <a:r>
              <a:rPr lang="en-US" dirty="0"/>
              <a:t> Hybrid Seeds  </a:t>
            </a:r>
          </a:p>
          <a:p>
            <a:pPr marL="457200" indent="-457200">
              <a:buFont typeface="+mj-lt"/>
              <a:buAutoNum type="alphaUcPeriod"/>
            </a:pPr>
            <a:r>
              <a:rPr lang="en-US" dirty="0"/>
              <a:t>Biotech Crops  </a:t>
            </a:r>
          </a:p>
          <a:p>
            <a:pPr marL="457200" indent="-457200">
              <a:buFont typeface="+mj-lt"/>
              <a:buAutoNum type="alphaUcPeriod"/>
            </a:pPr>
            <a:r>
              <a:rPr lang="en-US" dirty="0"/>
              <a:t>Seed Drill     </a:t>
            </a:r>
          </a:p>
          <a:p>
            <a:endParaRPr lang="en-US" dirty="0"/>
          </a:p>
        </p:txBody>
      </p:sp>
    </p:spTree>
    <p:extLst>
      <p:ext uri="{BB962C8B-B14F-4D97-AF65-F5344CB8AC3E}">
        <p14:creationId xmlns:p14="http://schemas.microsoft.com/office/powerpoint/2010/main" val="2703111207"/>
      </p:ext>
    </p:extLst>
  </p:cSld>
  <p:clrMapOvr>
    <a:masterClrMapping/>
  </p:clrMapOvr>
  <mc:AlternateContent xmlns:mc="http://schemas.openxmlformats.org/markup-compatibility/2006">
    <mc:Choice xmlns:p14="http://schemas.microsoft.com/office/powerpoint/2010/main" Requires="p14">
      <p:transition spd="slow" p14:dur="2000" advClick="0" advTm="30000"/>
    </mc:Choice>
    <mc:Fallback>
      <p:transition spd="slow" advClick="0" advTm="30000"/>
    </mc:Fallback>
  </mc:AlternateContent>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t>58. How </a:t>
            </a:r>
            <a:r>
              <a:rPr lang="en-US" dirty="0"/>
              <a:t>long a person is expected to live is called what....</a:t>
            </a:r>
          </a:p>
          <a:p>
            <a:pPr marL="514350" indent="-514350">
              <a:buFont typeface="+mj-lt"/>
              <a:buAutoNum type="alphaUcPeriod"/>
            </a:pPr>
            <a:r>
              <a:rPr lang="en-US" dirty="0"/>
              <a:t>  labor     </a:t>
            </a:r>
          </a:p>
          <a:p>
            <a:pPr marL="514350" indent="-514350">
              <a:buFont typeface="+mj-lt"/>
              <a:buAutoNum type="alphaUcPeriod"/>
            </a:pPr>
            <a:r>
              <a:rPr lang="en-US" dirty="0"/>
              <a:t>  </a:t>
            </a:r>
            <a:r>
              <a:rPr lang="en-US" dirty="0" smtClean="0"/>
              <a:t>high </a:t>
            </a:r>
            <a:r>
              <a:rPr lang="en-US" dirty="0"/>
              <a:t>GDP   </a:t>
            </a:r>
          </a:p>
          <a:p>
            <a:pPr marL="514350" indent="-514350">
              <a:buFont typeface="+mj-lt"/>
              <a:buAutoNum type="alphaUcPeriod"/>
            </a:pPr>
            <a:r>
              <a:rPr lang="en-US" dirty="0" smtClean="0"/>
              <a:t> life </a:t>
            </a:r>
            <a:r>
              <a:rPr lang="en-US" dirty="0"/>
              <a:t>expectancy    </a:t>
            </a:r>
          </a:p>
          <a:p>
            <a:pPr marL="514350" indent="-514350">
              <a:buFont typeface="+mj-lt"/>
              <a:buAutoNum type="alphaUcPeriod"/>
            </a:pPr>
            <a:r>
              <a:rPr lang="en-US" dirty="0"/>
              <a:t> low GDP       </a:t>
            </a:r>
          </a:p>
          <a:p>
            <a:endParaRPr lang="en-US" dirty="0"/>
          </a:p>
        </p:txBody>
      </p:sp>
    </p:spTree>
    <p:extLst>
      <p:ext uri="{BB962C8B-B14F-4D97-AF65-F5344CB8AC3E}">
        <p14:creationId xmlns:p14="http://schemas.microsoft.com/office/powerpoint/2010/main" val="3937516396"/>
      </p:ext>
    </p:extLst>
  </p:cSld>
  <p:clrMapOvr>
    <a:masterClrMapping/>
  </p:clrMapOvr>
  <mc:AlternateContent xmlns:mc="http://schemas.openxmlformats.org/markup-compatibility/2006">
    <mc:Choice xmlns:p14="http://schemas.microsoft.com/office/powerpoint/2010/main" Requires="p14">
      <p:transition spd="slow" p14:dur="2000" advClick="0" advTm="30000"/>
    </mc:Choice>
    <mc:Fallback>
      <p:transition spd="slow" advClick="0" advTm="30000"/>
    </mc:Fallback>
  </mc:AlternateContent>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658906"/>
            <a:ext cx="10058400" cy="5513294"/>
          </a:xfrm>
        </p:spPr>
        <p:txBody>
          <a:bodyPr/>
          <a:lstStyle/>
          <a:p>
            <a:pPr marL="0" indent="0">
              <a:buNone/>
            </a:pPr>
            <a:r>
              <a:rPr lang="en-US" dirty="0" smtClean="0"/>
              <a:t>59. What </a:t>
            </a:r>
            <a:r>
              <a:rPr lang="en-US" dirty="0"/>
              <a:t>Chinese school of thought teaches respect to elders and the law as the best way to maintain a peaceful society</a:t>
            </a:r>
            <a:r>
              <a:rPr lang="en-US" dirty="0" smtClean="0"/>
              <a:t>?</a:t>
            </a:r>
          </a:p>
          <a:p>
            <a:pPr marL="0" indent="0">
              <a:buNone/>
            </a:pPr>
            <a:endParaRPr lang="en-US" dirty="0"/>
          </a:p>
          <a:p>
            <a:pPr marL="457200" indent="-457200">
              <a:buFont typeface="+mj-lt"/>
              <a:buAutoNum type="alphaUcPeriod"/>
            </a:pPr>
            <a:r>
              <a:rPr lang="en-US" dirty="0"/>
              <a:t> </a:t>
            </a:r>
            <a:r>
              <a:rPr lang="en-US" dirty="0" smtClean="0"/>
              <a:t>Taoism</a:t>
            </a:r>
            <a:r>
              <a:rPr lang="en-US" dirty="0"/>
              <a:t>     </a:t>
            </a:r>
          </a:p>
          <a:p>
            <a:pPr marL="457200" indent="-457200">
              <a:buFont typeface="+mj-lt"/>
              <a:buAutoNum type="alphaUcPeriod"/>
            </a:pPr>
            <a:r>
              <a:rPr lang="en-US" dirty="0" smtClean="0"/>
              <a:t>Christianity</a:t>
            </a:r>
            <a:r>
              <a:rPr lang="en-US" dirty="0"/>
              <a:t>   </a:t>
            </a:r>
          </a:p>
          <a:p>
            <a:pPr marL="457200" indent="-457200">
              <a:buFont typeface="+mj-lt"/>
              <a:buAutoNum type="alphaUcPeriod"/>
            </a:pPr>
            <a:r>
              <a:rPr lang="en-US" dirty="0"/>
              <a:t>Confucianism    </a:t>
            </a:r>
          </a:p>
          <a:p>
            <a:pPr marL="457200" indent="-457200">
              <a:buFont typeface="+mj-lt"/>
              <a:buAutoNum type="alphaUcPeriod"/>
            </a:pPr>
            <a:r>
              <a:rPr lang="en-US" dirty="0" smtClean="0"/>
              <a:t>Buddhism</a:t>
            </a:r>
            <a:r>
              <a:rPr lang="en-US" dirty="0"/>
              <a:t>       </a:t>
            </a:r>
          </a:p>
          <a:p>
            <a:endParaRPr lang="en-US" dirty="0"/>
          </a:p>
        </p:txBody>
      </p:sp>
    </p:spTree>
    <p:extLst>
      <p:ext uri="{BB962C8B-B14F-4D97-AF65-F5344CB8AC3E}">
        <p14:creationId xmlns:p14="http://schemas.microsoft.com/office/powerpoint/2010/main" val="3203368795"/>
      </p:ext>
    </p:extLst>
  </p:cSld>
  <p:clrMapOvr>
    <a:masterClrMapping/>
  </p:clrMapOvr>
  <mc:AlternateContent xmlns:mc="http://schemas.openxmlformats.org/markup-compatibility/2006">
    <mc:Choice xmlns:p14="http://schemas.microsoft.com/office/powerpoint/2010/main" Requires="p14">
      <p:transition spd="slow" p14:dur="2000" advClick="0" advTm="30000"/>
    </mc:Choice>
    <mc:Fallback>
      <p:transition spd="slow" advClick="0" advTm="30000"/>
    </mc:Fallback>
  </mc:AlternateContent>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658906"/>
            <a:ext cx="10058400" cy="5513294"/>
          </a:xfrm>
        </p:spPr>
        <p:txBody>
          <a:bodyPr/>
          <a:lstStyle/>
          <a:p>
            <a:pPr marL="0" indent="0">
              <a:buNone/>
            </a:pPr>
            <a:r>
              <a:rPr lang="en-US" dirty="0" smtClean="0"/>
              <a:t>60. What </a:t>
            </a:r>
            <a:r>
              <a:rPr lang="en-US" dirty="0"/>
              <a:t>religion/philosophy teaches the Four Noble Truths and the Eightfold Path</a:t>
            </a:r>
            <a:r>
              <a:rPr lang="en-US" dirty="0" smtClean="0"/>
              <a:t>?</a:t>
            </a:r>
          </a:p>
          <a:p>
            <a:pPr marL="0" indent="0">
              <a:buNone/>
            </a:pPr>
            <a:endParaRPr lang="en-US" dirty="0"/>
          </a:p>
          <a:p>
            <a:pPr marL="457200" indent="-457200">
              <a:buFont typeface="+mj-lt"/>
              <a:buAutoNum type="alphaUcPeriod"/>
            </a:pPr>
            <a:r>
              <a:rPr lang="en-US" dirty="0" smtClean="0"/>
              <a:t>Hinduism</a:t>
            </a:r>
            <a:r>
              <a:rPr lang="en-US" dirty="0"/>
              <a:t>     </a:t>
            </a:r>
          </a:p>
          <a:p>
            <a:pPr marL="457200" indent="-457200">
              <a:buFont typeface="+mj-lt"/>
              <a:buAutoNum type="alphaUcPeriod"/>
            </a:pPr>
            <a:r>
              <a:rPr lang="en-US" dirty="0" smtClean="0"/>
              <a:t>Buddhism</a:t>
            </a:r>
            <a:r>
              <a:rPr lang="en-US" dirty="0"/>
              <a:t>   </a:t>
            </a:r>
          </a:p>
          <a:p>
            <a:pPr marL="457200" indent="-457200">
              <a:buFont typeface="+mj-lt"/>
              <a:buAutoNum type="alphaUcPeriod"/>
            </a:pPr>
            <a:r>
              <a:rPr lang="en-US" dirty="0"/>
              <a:t>Confucianism    </a:t>
            </a:r>
          </a:p>
          <a:p>
            <a:pPr marL="457200" indent="-457200">
              <a:buFont typeface="+mj-lt"/>
              <a:buAutoNum type="alphaUcPeriod"/>
            </a:pPr>
            <a:r>
              <a:rPr lang="en-US" dirty="0" smtClean="0"/>
              <a:t>Legalism</a:t>
            </a:r>
            <a:r>
              <a:rPr lang="en-US" dirty="0"/>
              <a:t>       </a:t>
            </a:r>
            <a:endParaRPr lang="en-US" dirty="0">
              <a:effectLst/>
            </a:endParaRPr>
          </a:p>
        </p:txBody>
      </p:sp>
    </p:spTree>
    <p:extLst>
      <p:ext uri="{BB962C8B-B14F-4D97-AF65-F5344CB8AC3E}">
        <p14:creationId xmlns:p14="http://schemas.microsoft.com/office/powerpoint/2010/main" val="3618700654"/>
      </p:ext>
    </p:extLst>
  </p:cSld>
  <p:clrMapOvr>
    <a:masterClrMapping/>
  </p:clrMapOvr>
  <mc:AlternateContent xmlns:mc="http://schemas.openxmlformats.org/markup-compatibility/2006">
    <mc:Choice xmlns:p14="http://schemas.microsoft.com/office/powerpoint/2010/main" Requires="p14">
      <p:transition spd="slow" p14:dur="2000" advClick="0" advTm="30000"/>
    </mc:Choice>
    <mc:Fallback>
      <p:transition spd="slow" advClick="0" advTm="30000"/>
    </mc:Fallback>
  </mc:AlternateContent>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APHG REVIEW</a:t>
            </a:r>
            <a:br>
              <a:rPr lang="en-US" dirty="0" smtClean="0"/>
            </a:br>
            <a:r>
              <a:rPr lang="en-US" dirty="0"/>
              <a:t> </a:t>
            </a:r>
            <a:r>
              <a:rPr lang="en-US" dirty="0" smtClean="0"/>
              <a:t> </a:t>
            </a:r>
            <a:r>
              <a:rPr lang="en-US" dirty="0" smtClean="0">
                <a:solidFill>
                  <a:schemeClr val="accent2"/>
                </a:solidFill>
              </a:rPr>
              <a:t>ROUND 3</a:t>
            </a:r>
            <a:endParaRPr lang="en-US" dirty="0">
              <a:solidFill>
                <a:schemeClr val="accent2"/>
              </a:solidFill>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078453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484632"/>
            <a:ext cx="10515600" cy="5692331"/>
          </a:xfrm>
        </p:spPr>
        <p:txBody>
          <a:bodyPr>
            <a:normAutofit/>
          </a:bodyPr>
          <a:lstStyle/>
          <a:p>
            <a:pPr marL="0" indent="0">
              <a:buNone/>
            </a:pPr>
            <a:r>
              <a:rPr lang="en-US" dirty="0" smtClean="0"/>
              <a:t>10. Which of the following religions would be a good example of a hierarchical religion? </a:t>
            </a:r>
          </a:p>
          <a:p>
            <a:pPr marL="0" indent="0">
              <a:buNone/>
            </a:pPr>
            <a:endParaRPr lang="en-US" dirty="0" smtClean="0"/>
          </a:p>
          <a:p>
            <a:pPr marL="457200" indent="-457200">
              <a:buFont typeface="+mj-lt"/>
              <a:buAutoNum type="alphaUcPeriod"/>
            </a:pPr>
            <a:r>
              <a:rPr lang="en-US" dirty="0" smtClean="0"/>
              <a:t>Buddhism (Buddhists)</a:t>
            </a:r>
          </a:p>
          <a:p>
            <a:pPr marL="457200" indent="-457200">
              <a:buFont typeface="+mj-lt"/>
              <a:buAutoNum type="alphaUcPeriod"/>
            </a:pPr>
            <a:r>
              <a:rPr lang="en-US" dirty="0" smtClean="0"/>
              <a:t>LDS Religion (Mormons) </a:t>
            </a:r>
          </a:p>
          <a:p>
            <a:pPr marL="457200" indent="-457200">
              <a:buFont typeface="+mj-lt"/>
              <a:buAutoNum type="alphaUcPeriod"/>
            </a:pPr>
            <a:r>
              <a:rPr lang="en-US" dirty="0" smtClean="0"/>
              <a:t>Hinduism (Hindus)</a:t>
            </a:r>
          </a:p>
          <a:p>
            <a:pPr marL="457200" indent="-457200">
              <a:buFont typeface="+mj-lt"/>
              <a:buAutoNum type="alphaUcPeriod"/>
            </a:pPr>
            <a:r>
              <a:rPr lang="en-US" dirty="0" smtClean="0"/>
              <a:t>Islam (Muslims) </a:t>
            </a:r>
            <a:endParaRPr lang="en-US" dirty="0"/>
          </a:p>
        </p:txBody>
      </p:sp>
    </p:spTree>
    <p:extLst>
      <p:ext uri="{BB962C8B-B14F-4D97-AF65-F5344CB8AC3E}">
        <p14:creationId xmlns:p14="http://schemas.microsoft.com/office/powerpoint/2010/main" val="1581200339"/>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normAutofit/>
          </a:bodyPr>
          <a:lstStyle/>
          <a:p>
            <a:pPr marL="0" indent="0">
              <a:buNone/>
            </a:pPr>
            <a:r>
              <a:rPr lang="en-US" dirty="0" smtClean="0"/>
              <a:t>11. The annual global population growth rate increased approximately two hundred years ago because of the  </a:t>
            </a:r>
          </a:p>
          <a:p>
            <a:pPr marL="0" indent="0">
              <a:buNone/>
            </a:pPr>
            <a:endParaRPr lang="en-US" dirty="0" smtClean="0"/>
          </a:p>
          <a:p>
            <a:pPr marL="457200" indent="-457200">
              <a:buFont typeface="+mj-lt"/>
              <a:buAutoNum type="alphaUcPeriod"/>
            </a:pPr>
            <a:r>
              <a:rPr lang="en-US" dirty="0" smtClean="0"/>
              <a:t>Green Revolution</a:t>
            </a:r>
          </a:p>
          <a:p>
            <a:pPr marL="457200" indent="-457200">
              <a:buFont typeface="+mj-lt"/>
              <a:buAutoNum type="alphaUcPeriod"/>
            </a:pPr>
            <a:r>
              <a:rPr lang="en-US" dirty="0" smtClean="0"/>
              <a:t>Agricultural Revolution</a:t>
            </a:r>
          </a:p>
          <a:p>
            <a:pPr marL="457200" indent="-457200">
              <a:buFont typeface="+mj-lt"/>
              <a:buAutoNum type="alphaUcPeriod"/>
            </a:pPr>
            <a:r>
              <a:rPr lang="en-US" dirty="0" smtClean="0"/>
              <a:t>Industrial Revolution</a:t>
            </a:r>
          </a:p>
          <a:p>
            <a:pPr marL="457200" indent="-457200">
              <a:buFont typeface="+mj-lt"/>
              <a:buAutoNum type="alphaUcPeriod"/>
            </a:pPr>
            <a:r>
              <a:rPr lang="en-US" dirty="0" smtClean="0"/>
              <a:t>Medical Revolution </a:t>
            </a:r>
            <a:endParaRPr lang="en-US" dirty="0"/>
          </a:p>
        </p:txBody>
      </p:sp>
    </p:spTree>
    <p:extLst>
      <p:ext uri="{BB962C8B-B14F-4D97-AF65-F5344CB8AC3E}">
        <p14:creationId xmlns:p14="http://schemas.microsoft.com/office/powerpoint/2010/main" val="3199608707"/>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12. The result of overgrazing in semi-arid climates is</a:t>
            </a:r>
          </a:p>
          <a:p>
            <a:pPr marL="0" indent="0">
              <a:buNone/>
            </a:pPr>
            <a:endParaRPr lang="en-US" dirty="0" smtClean="0">
              <a:effectLst/>
            </a:endParaRPr>
          </a:p>
          <a:p>
            <a:pPr marL="514350" indent="-514350">
              <a:buFont typeface="+mj-lt"/>
              <a:buAutoNum type="alphaUcPeriod"/>
            </a:pPr>
            <a:r>
              <a:rPr lang="en-US" dirty="0" smtClean="0">
                <a:effectLst/>
              </a:rPr>
              <a:t>environmental modification</a:t>
            </a:r>
          </a:p>
          <a:p>
            <a:pPr marL="514350" indent="-514350">
              <a:buFont typeface="+mj-lt"/>
              <a:buAutoNum type="alphaUcPeriod"/>
            </a:pPr>
            <a:r>
              <a:rPr lang="en-US" dirty="0" smtClean="0">
                <a:effectLst/>
              </a:rPr>
              <a:t>desertification</a:t>
            </a:r>
          </a:p>
          <a:p>
            <a:pPr marL="514350" indent="-514350">
              <a:buFont typeface="+mj-lt"/>
              <a:buAutoNum type="alphaUcPeriod"/>
            </a:pPr>
            <a:r>
              <a:rPr lang="en-US" dirty="0" smtClean="0">
                <a:effectLst/>
              </a:rPr>
              <a:t>aquaculture</a:t>
            </a:r>
          </a:p>
          <a:p>
            <a:pPr marL="514350" indent="-514350">
              <a:buFont typeface="+mj-lt"/>
              <a:buAutoNum type="alphaUcPeriod"/>
            </a:pPr>
            <a:r>
              <a:rPr lang="en-US" dirty="0" smtClean="0">
                <a:effectLst/>
              </a:rPr>
              <a:t>desalination</a:t>
            </a:r>
          </a:p>
          <a:p>
            <a:endParaRPr lang="en-US" dirty="0"/>
          </a:p>
        </p:txBody>
      </p:sp>
    </p:spTree>
    <p:extLst>
      <p:ext uri="{BB962C8B-B14F-4D97-AF65-F5344CB8AC3E}">
        <p14:creationId xmlns:p14="http://schemas.microsoft.com/office/powerpoint/2010/main" val="2017240342"/>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13. According to Carl Sauer, there are two distinctive types of agriculture</a:t>
            </a:r>
          </a:p>
          <a:p>
            <a:pPr marL="0" indent="0">
              <a:buNone/>
            </a:pPr>
            <a:endParaRPr lang="en-US" dirty="0" smtClean="0">
              <a:effectLst/>
            </a:endParaRPr>
          </a:p>
          <a:p>
            <a:pPr marL="514350" indent="-514350">
              <a:buFont typeface="+mj-lt"/>
              <a:buAutoNum type="alphaUcPeriod"/>
            </a:pPr>
            <a:r>
              <a:rPr lang="en-US" dirty="0" smtClean="0">
                <a:effectLst/>
              </a:rPr>
              <a:t>vegetative planting and double-cropping</a:t>
            </a:r>
          </a:p>
          <a:p>
            <a:pPr marL="514350" indent="-514350">
              <a:buFont typeface="+mj-lt"/>
              <a:buAutoNum type="alphaUcPeriod"/>
            </a:pPr>
            <a:r>
              <a:rPr lang="en-US" dirty="0" smtClean="0">
                <a:effectLst/>
              </a:rPr>
              <a:t>shifting cultivation and vegetative planting</a:t>
            </a:r>
          </a:p>
          <a:p>
            <a:pPr marL="514350" indent="-514350">
              <a:buFont typeface="+mj-lt"/>
              <a:buAutoNum type="alphaUcPeriod"/>
            </a:pPr>
            <a:r>
              <a:rPr lang="en-US" dirty="0" smtClean="0">
                <a:effectLst/>
              </a:rPr>
              <a:t>vegetative planting and seed agriculture</a:t>
            </a:r>
          </a:p>
          <a:p>
            <a:pPr marL="514350" indent="-514350">
              <a:buFont typeface="+mj-lt"/>
              <a:buAutoNum type="alphaUcPeriod"/>
            </a:pPr>
            <a:r>
              <a:rPr lang="en-US" dirty="0" smtClean="0">
                <a:effectLst/>
              </a:rPr>
              <a:t>slash-and-burn agriculture and double-cropping</a:t>
            </a:r>
          </a:p>
          <a:p>
            <a:endParaRPr lang="en-US" dirty="0"/>
          </a:p>
        </p:txBody>
      </p:sp>
    </p:spTree>
    <p:extLst>
      <p:ext uri="{BB962C8B-B14F-4D97-AF65-F5344CB8AC3E}">
        <p14:creationId xmlns:p14="http://schemas.microsoft.com/office/powerpoint/2010/main" val="16976085"/>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14. Which crop is associated with intensive agriculture?</a:t>
            </a:r>
          </a:p>
          <a:p>
            <a:pPr marL="0" indent="0">
              <a:buNone/>
            </a:pPr>
            <a:endParaRPr lang="en-US" dirty="0" smtClean="0">
              <a:effectLst/>
            </a:endParaRPr>
          </a:p>
          <a:p>
            <a:pPr marL="514350" indent="-514350">
              <a:buFont typeface="+mj-lt"/>
              <a:buAutoNum type="alphaUcPeriod"/>
            </a:pPr>
            <a:r>
              <a:rPr lang="en-US" dirty="0" smtClean="0">
                <a:effectLst/>
              </a:rPr>
              <a:t>Corn</a:t>
            </a:r>
          </a:p>
          <a:p>
            <a:pPr marL="514350" indent="-514350">
              <a:buFont typeface="+mj-lt"/>
              <a:buAutoNum type="alphaUcPeriod"/>
            </a:pPr>
            <a:r>
              <a:rPr lang="en-US" dirty="0" smtClean="0">
                <a:effectLst/>
              </a:rPr>
              <a:t>Rice</a:t>
            </a:r>
          </a:p>
          <a:p>
            <a:pPr marL="514350" indent="-514350">
              <a:buFont typeface="+mj-lt"/>
              <a:buAutoNum type="alphaUcPeriod"/>
            </a:pPr>
            <a:r>
              <a:rPr lang="en-US" dirty="0" smtClean="0">
                <a:effectLst/>
              </a:rPr>
              <a:t>Wheat</a:t>
            </a:r>
          </a:p>
          <a:p>
            <a:pPr marL="514350" indent="-514350">
              <a:buFont typeface="+mj-lt"/>
              <a:buAutoNum type="alphaUcPeriod"/>
            </a:pPr>
            <a:r>
              <a:rPr lang="en-US" dirty="0" smtClean="0">
                <a:effectLst/>
              </a:rPr>
              <a:t>Cotton</a:t>
            </a:r>
          </a:p>
          <a:p>
            <a:endParaRPr lang="en-US" dirty="0"/>
          </a:p>
        </p:txBody>
      </p:sp>
    </p:spTree>
    <p:extLst>
      <p:ext uri="{BB962C8B-B14F-4D97-AF65-F5344CB8AC3E}">
        <p14:creationId xmlns:p14="http://schemas.microsoft.com/office/powerpoint/2010/main" val="3980086346"/>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15. Mediterranean agriculture must be practiced in a climate that is</a:t>
            </a:r>
          </a:p>
          <a:p>
            <a:pPr marL="0" indent="0">
              <a:buNone/>
            </a:pPr>
            <a:endParaRPr lang="en-US" dirty="0" smtClean="0">
              <a:effectLst/>
            </a:endParaRPr>
          </a:p>
          <a:p>
            <a:pPr marL="514350" indent="-514350">
              <a:buFont typeface="+mj-lt"/>
              <a:buAutoNum type="alphaUcPeriod"/>
            </a:pPr>
            <a:r>
              <a:rPr lang="en-US" dirty="0" smtClean="0">
                <a:effectLst/>
              </a:rPr>
              <a:t>Several different crops produced in the same year</a:t>
            </a:r>
          </a:p>
          <a:p>
            <a:pPr marL="514350" indent="-514350">
              <a:buFont typeface="+mj-lt"/>
              <a:buAutoNum type="alphaUcPeriod"/>
            </a:pPr>
            <a:r>
              <a:rPr lang="en-US" dirty="0" smtClean="0">
                <a:effectLst/>
              </a:rPr>
              <a:t>Plentiful rainfall year round</a:t>
            </a:r>
          </a:p>
          <a:p>
            <a:pPr marL="514350" indent="-514350">
              <a:buFont typeface="+mj-lt"/>
              <a:buAutoNum type="alphaUcPeriod"/>
            </a:pPr>
            <a:r>
              <a:rPr lang="en-US" dirty="0" smtClean="0">
                <a:effectLst/>
              </a:rPr>
              <a:t>Dry summer, cool moist winter</a:t>
            </a:r>
          </a:p>
          <a:p>
            <a:pPr marL="514350" indent="-514350">
              <a:buFont typeface="+mj-lt"/>
              <a:buAutoNum type="alphaUcPeriod"/>
            </a:pPr>
            <a:r>
              <a:rPr lang="en-US" dirty="0" smtClean="0">
                <a:effectLst/>
              </a:rPr>
              <a:t>Mild and dry year round</a:t>
            </a:r>
          </a:p>
          <a:p>
            <a:endParaRPr lang="en-US" dirty="0"/>
          </a:p>
        </p:txBody>
      </p:sp>
    </p:spTree>
    <p:extLst>
      <p:ext uri="{BB962C8B-B14F-4D97-AF65-F5344CB8AC3E}">
        <p14:creationId xmlns:p14="http://schemas.microsoft.com/office/powerpoint/2010/main" val="1856513447"/>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normAutofit/>
          </a:bodyPr>
          <a:lstStyle/>
          <a:p>
            <a:pPr marL="0" indent="0">
              <a:buNone/>
            </a:pPr>
            <a:r>
              <a:rPr lang="en-US" dirty="0" smtClean="0"/>
              <a:t>16. All of the following are true about the Green Revolution EXCEPT</a:t>
            </a:r>
          </a:p>
          <a:p>
            <a:pPr marL="0" indent="0">
              <a:buNone/>
            </a:pPr>
            <a:endParaRPr lang="en-US" dirty="0" smtClean="0"/>
          </a:p>
          <a:p>
            <a:pPr marL="514350" indent="-514350">
              <a:buFont typeface="+mj-lt"/>
              <a:buAutoNum type="alphaUcPeriod"/>
            </a:pPr>
            <a:r>
              <a:rPr lang="en-US" dirty="0" smtClean="0"/>
              <a:t>Several different crops produced in the same year</a:t>
            </a:r>
          </a:p>
          <a:p>
            <a:pPr marL="514350" indent="-514350">
              <a:buFont typeface="+mj-lt"/>
              <a:buAutoNum type="alphaUcPeriod"/>
            </a:pPr>
            <a:r>
              <a:rPr lang="en-US" dirty="0" smtClean="0"/>
              <a:t>Only tested on farms in MDCs</a:t>
            </a:r>
          </a:p>
          <a:p>
            <a:pPr marL="514350" indent="-514350">
              <a:buFont typeface="+mj-lt"/>
              <a:buAutoNum type="alphaUcPeriod"/>
            </a:pPr>
            <a:r>
              <a:rPr lang="en-US" dirty="0" smtClean="0"/>
              <a:t>Allows for plants and animals that grow in conditions they normally would not</a:t>
            </a:r>
          </a:p>
          <a:p>
            <a:pPr marL="514350" indent="-514350">
              <a:buFont typeface="+mj-lt"/>
              <a:buAutoNum type="alphaUcPeriod"/>
            </a:pPr>
            <a:r>
              <a:rPr lang="en-US" dirty="0" smtClean="0"/>
              <a:t>Led to the increase in industrial farming</a:t>
            </a:r>
            <a:endParaRPr lang="en-US" dirty="0"/>
          </a:p>
        </p:txBody>
      </p:sp>
    </p:spTree>
    <p:extLst>
      <p:ext uri="{BB962C8B-B14F-4D97-AF65-F5344CB8AC3E}">
        <p14:creationId xmlns:p14="http://schemas.microsoft.com/office/powerpoint/2010/main" val="2638990466"/>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17. Which of the following includes the world’s earliest centers of plant domestication?</a:t>
            </a:r>
          </a:p>
          <a:p>
            <a:pPr marL="0" indent="0">
              <a:buNone/>
            </a:pPr>
            <a:endParaRPr lang="en-US" dirty="0" smtClean="0">
              <a:effectLst/>
            </a:endParaRPr>
          </a:p>
          <a:p>
            <a:pPr marL="514350" indent="-514350">
              <a:buFont typeface="+mj-lt"/>
              <a:buAutoNum type="alphaUcPeriod"/>
            </a:pPr>
            <a:r>
              <a:rPr lang="en-US" dirty="0" smtClean="0">
                <a:effectLst/>
              </a:rPr>
              <a:t>Northeast Asia, Eastern Europe, South Africa</a:t>
            </a:r>
          </a:p>
          <a:p>
            <a:pPr marL="514350" indent="-514350">
              <a:buFont typeface="+mj-lt"/>
              <a:buAutoNum type="alphaUcPeriod"/>
            </a:pPr>
            <a:r>
              <a:rPr lang="en-US" dirty="0" smtClean="0">
                <a:effectLst/>
              </a:rPr>
              <a:t>Russia, China, Latin America</a:t>
            </a:r>
          </a:p>
          <a:p>
            <a:pPr marL="514350" indent="-514350">
              <a:buFont typeface="+mj-lt"/>
              <a:buAutoNum type="alphaUcPeriod"/>
            </a:pPr>
            <a:r>
              <a:rPr lang="en-US" dirty="0" smtClean="0">
                <a:effectLst/>
              </a:rPr>
              <a:t>British Isles, Scandinavia, United States</a:t>
            </a:r>
          </a:p>
          <a:p>
            <a:pPr marL="514350" indent="-514350">
              <a:buFont typeface="+mj-lt"/>
              <a:buAutoNum type="alphaUcPeriod"/>
            </a:pPr>
            <a:r>
              <a:rPr lang="en-US" dirty="0" smtClean="0">
                <a:effectLst/>
              </a:rPr>
              <a:t>Southeast Asia, Mesoamerica, Middle East</a:t>
            </a:r>
          </a:p>
          <a:p>
            <a:endParaRPr lang="en-US" dirty="0"/>
          </a:p>
        </p:txBody>
      </p:sp>
    </p:spTree>
    <p:extLst>
      <p:ext uri="{BB962C8B-B14F-4D97-AF65-F5344CB8AC3E}">
        <p14:creationId xmlns:p14="http://schemas.microsoft.com/office/powerpoint/2010/main" val="3432413172"/>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18. Physiological density is defined as </a:t>
            </a:r>
          </a:p>
          <a:p>
            <a:pPr marL="0" indent="0">
              <a:buNone/>
            </a:pPr>
            <a:endParaRPr lang="en-US" dirty="0" smtClean="0">
              <a:effectLst/>
            </a:endParaRPr>
          </a:p>
          <a:p>
            <a:pPr marL="514350" indent="-514350">
              <a:buFont typeface="+mj-lt"/>
              <a:buAutoNum type="alphaUcPeriod"/>
            </a:pPr>
            <a:r>
              <a:rPr lang="en-US" dirty="0" smtClean="0">
                <a:effectLst/>
              </a:rPr>
              <a:t>the average farm production compared to arable land.</a:t>
            </a:r>
          </a:p>
          <a:p>
            <a:pPr marL="514350" indent="-514350">
              <a:buFont typeface="+mj-lt"/>
              <a:buAutoNum type="alphaUcPeriod"/>
            </a:pPr>
            <a:r>
              <a:rPr lang="en-US" dirty="0" smtClean="0">
                <a:effectLst/>
              </a:rPr>
              <a:t>the number of farmers as compared to the total population.</a:t>
            </a:r>
          </a:p>
          <a:p>
            <a:pPr marL="514350" indent="-514350">
              <a:buFont typeface="+mj-lt"/>
              <a:buAutoNum type="alphaUcPeriod"/>
            </a:pPr>
            <a:r>
              <a:rPr lang="en-US" dirty="0" smtClean="0">
                <a:effectLst/>
              </a:rPr>
              <a:t>the number of people compared to arable land.</a:t>
            </a:r>
          </a:p>
          <a:p>
            <a:pPr marL="514350" indent="-514350">
              <a:buFont typeface="+mj-lt"/>
              <a:buAutoNum type="alphaUcPeriod"/>
            </a:pPr>
            <a:r>
              <a:rPr lang="en-US" dirty="0" smtClean="0">
                <a:effectLst/>
              </a:rPr>
              <a:t>the number of farms compared to the total land area.</a:t>
            </a:r>
          </a:p>
          <a:p>
            <a:endParaRPr lang="en-US" dirty="0"/>
          </a:p>
        </p:txBody>
      </p:sp>
    </p:spTree>
    <p:extLst>
      <p:ext uri="{BB962C8B-B14F-4D97-AF65-F5344CB8AC3E}">
        <p14:creationId xmlns:p14="http://schemas.microsoft.com/office/powerpoint/2010/main" val="807966932"/>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718457"/>
            <a:ext cx="10515600" cy="5458506"/>
          </a:xfrm>
        </p:spPr>
        <p:txBody>
          <a:bodyPr>
            <a:normAutofit/>
          </a:bodyPr>
          <a:lstStyle/>
          <a:p>
            <a:pPr marL="0" indent="0">
              <a:buNone/>
            </a:pPr>
            <a:r>
              <a:rPr lang="en-US" dirty="0" smtClean="0"/>
              <a:t>1. The term describing the average number of births a woman will bear in her lifetime is </a:t>
            </a:r>
          </a:p>
          <a:p>
            <a:pPr marL="0" indent="0">
              <a:buNone/>
            </a:pPr>
            <a:endParaRPr lang="en-US" dirty="0" smtClean="0"/>
          </a:p>
          <a:p>
            <a:pPr marL="457200" indent="-457200">
              <a:buFont typeface="+mj-lt"/>
              <a:buAutoNum type="alphaUcPeriod"/>
            </a:pPr>
            <a:r>
              <a:rPr lang="en-US" dirty="0" smtClean="0"/>
              <a:t>Crude birth rate</a:t>
            </a:r>
          </a:p>
          <a:p>
            <a:pPr marL="457200" indent="-457200">
              <a:buFont typeface="+mj-lt"/>
              <a:buAutoNum type="alphaUcPeriod"/>
            </a:pPr>
            <a:r>
              <a:rPr lang="en-US" dirty="0" smtClean="0"/>
              <a:t>Crude death rate</a:t>
            </a:r>
          </a:p>
          <a:p>
            <a:pPr marL="457200" indent="-457200">
              <a:buFont typeface="+mj-lt"/>
              <a:buAutoNum type="alphaUcPeriod"/>
            </a:pPr>
            <a:r>
              <a:rPr lang="en-US" dirty="0" smtClean="0"/>
              <a:t>Total fertility rate</a:t>
            </a:r>
          </a:p>
          <a:p>
            <a:pPr marL="457200" indent="-457200">
              <a:buFont typeface="+mj-lt"/>
              <a:buAutoNum type="alphaUcPeriod"/>
            </a:pPr>
            <a:r>
              <a:rPr lang="en-US" dirty="0" smtClean="0"/>
              <a:t>Natural increase rate </a:t>
            </a:r>
            <a:endParaRPr lang="en-US" dirty="0"/>
          </a:p>
        </p:txBody>
      </p:sp>
    </p:spTree>
    <p:extLst>
      <p:ext uri="{BB962C8B-B14F-4D97-AF65-F5344CB8AC3E}">
        <p14:creationId xmlns:p14="http://schemas.microsoft.com/office/powerpoint/2010/main" val="717398874"/>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19. Into which stage of the demographic transition model would Australia and Canada fit?</a:t>
            </a:r>
          </a:p>
          <a:p>
            <a:pPr marL="0" indent="0">
              <a:buNone/>
            </a:pPr>
            <a:endParaRPr lang="en-US" dirty="0" smtClean="0">
              <a:effectLst/>
            </a:endParaRPr>
          </a:p>
          <a:p>
            <a:pPr marL="514350" indent="-514350">
              <a:buFont typeface="+mj-lt"/>
              <a:buAutoNum type="alphaUcPeriod"/>
            </a:pPr>
            <a:r>
              <a:rPr lang="en-US" dirty="0" smtClean="0">
                <a:effectLst/>
              </a:rPr>
              <a:t>1</a:t>
            </a:r>
          </a:p>
          <a:p>
            <a:pPr marL="514350" indent="-514350">
              <a:buFont typeface="+mj-lt"/>
              <a:buAutoNum type="alphaUcPeriod"/>
            </a:pPr>
            <a:r>
              <a:rPr lang="en-US" dirty="0" smtClean="0">
                <a:effectLst/>
              </a:rPr>
              <a:t>2</a:t>
            </a:r>
          </a:p>
          <a:p>
            <a:pPr marL="514350" indent="-514350">
              <a:buFont typeface="+mj-lt"/>
              <a:buAutoNum type="alphaUcPeriod"/>
            </a:pPr>
            <a:r>
              <a:rPr lang="en-US" dirty="0" smtClean="0">
                <a:effectLst/>
              </a:rPr>
              <a:t>3</a:t>
            </a:r>
          </a:p>
          <a:p>
            <a:pPr marL="514350" indent="-514350">
              <a:buFont typeface="+mj-lt"/>
              <a:buAutoNum type="alphaUcPeriod"/>
            </a:pPr>
            <a:r>
              <a:rPr lang="en-US" dirty="0" smtClean="0">
                <a:effectLst/>
              </a:rPr>
              <a:t>4</a:t>
            </a:r>
            <a:endParaRPr lang="en-US" dirty="0">
              <a:effectLst/>
            </a:endParaRPr>
          </a:p>
        </p:txBody>
      </p:sp>
    </p:spTree>
    <p:extLst>
      <p:ext uri="{BB962C8B-B14F-4D97-AF65-F5344CB8AC3E}">
        <p14:creationId xmlns:p14="http://schemas.microsoft.com/office/powerpoint/2010/main" val="1362962419"/>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20. Farmers that produce food that they need to survive on a daily basis are called</a:t>
            </a:r>
          </a:p>
          <a:p>
            <a:pPr marL="0" indent="0">
              <a:buNone/>
            </a:pPr>
            <a:endParaRPr lang="en-US" dirty="0" smtClean="0">
              <a:effectLst/>
            </a:endParaRPr>
          </a:p>
          <a:p>
            <a:pPr marL="514350" indent="-514350">
              <a:buFont typeface="+mj-lt"/>
              <a:buAutoNum type="alphaUcPeriod"/>
            </a:pPr>
            <a:r>
              <a:rPr lang="en-US" dirty="0" smtClean="0">
                <a:effectLst/>
              </a:rPr>
              <a:t>Commercial agriculture</a:t>
            </a:r>
          </a:p>
          <a:p>
            <a:pPr marL="514350" indent="-514350">
              <a:buFont typeface="+mj-lt"/>
              <a:buAutoNum type="alphaUcPeriod"/>
            </a:pPr>
            <a:r>
              <a:rPr lang="en-US" dirty="0" smtClean="0">
                <a:effectLst/>
              </a:rPr>
              <a:t>Industrial agriculture</a:t>
            </a:r>
          </a:p>
          <a:p>
            <a:pPr marL="514350" indent="-514350">
              <a:buFont typeface="+mj-lt"/>
              <a:buAutoNum type="alphaUcPeriod"/>
            </a:pPr>
            <a:r>
              <a:rPr lang="en-US" dirty="0" smtClean="0">
                <a:effectLst/>
              </a:rPr>
              <a:t>Slash-and-burn agriculture</a:t>
            </a:r>
          </a:p>
          <a:p>
            <a:pPr marL="514350" indent="-514350">
              <a:buFont typeface="+mj-lt"/>
              <a:buAutoNum type="alphaUcPeriod"/>
            </a:pPr>
            <a:r>
              <a:rPr lang="en-US" dirty="0" smtClean="0">
                <a:effectLst/>
              </a:rPr>
              <a:t>subsistence agriculture</a:t>
            </a:r>
            <a:endParaRPr lang="en-US" dirty="0">
              <a:effectLst/>
            </a:endParaRPr>
          </a:p>
        </p:txBody>
      </p:sp>
    </p:spTree>
    <p:extLst>
      <p:ext uri="{BB962C8B-B14F-4D97-AF65-F5344CB8AC3E}">
        <p14:creationId xmlns:p14="http://schemas.microsoft.com/office/powerpoint/2010/main" val="1197842398"/>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APHG REVIEW</a:t>
            </a:r>
            <a:br>
              <a:rPr lang="en-US" dirty="0" smtClean="0"/>
            </a:br>
            <a:r>
              <a:rPr lang="en-US" dirty="0"/>
              <a:t> </a:t>
            </a:r>
            <a:r>
              <a:rPr lang="en-US" dirty="0" smtClean="0"/>
              <a:t> </a:t>
            </a:r>
            <a:r>
              <a:rPr lang="en-US" dirty="0" smtClean="0">
                <a:solidFill>
                  <a:schemeClr val="accent2"/>
                </a:solidFill>
              </a:rPr>
              <a:t>ROUND 1</a:t>
            </a:r>
            <a:endParaRPr lang="en-US" dirty="0">
              <a:solidFill>
                <a:schemeClr val="accent2"/>
              </a:solidFill>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5934819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718457"/>
            <a:ext cx="10515600" cy="5458506"/>
          </a:xfrm>
        </p:spPr>
        <p:txBody>
          <a:bodyPr>
            <a:normAutofit/>
          </a:bodyPr>
          <a:lstStyle/>
          <a:p>
            <a:pPr marL="0" indent="0">
              <a:buNone/>
            </a:pPr>
            <a:r>
              <a:rPr lang="en-US" dirty="0" smtClean="0"/>
              <a:t>1. The term describing the average number of births a woman will bear in her lifetime is </a:t>
            </a:r>
          </a:p>
          <a:p>
            <a:pPr marL="0" indent="0">
              <a:buNone/>
            </a:pPr>
            <a:endParaRPr lang="en-US" dirty="0" smtClean="0"/>
          </a:p>
          <a:p>
            <a:pPr marL="457200" indent="-457200">
              <a:buFont typeface="+mj-lt"/>
              <a:buAutoNum type="alphaUcPeriod"/>
            </a:pPr>
            <a:r>
              <a:rPr lang="en-US" dirty="0" smtClean="0"/>
              <a:t>Crude birth rate</a:t>
            </a:r>
          </a:p>
          <a:p>
            <a:pPr marL="457200" indent="-457200">
              <a:buFont typeface="+mj-lt"/>
              <a:buAutoNum type="alphaUcPeriod"/>
            </a:pPr>
            <a:r>
              <a:rPr lang="en-US" dirty="0" smtClean="0"/>
              <a:t>Crude death rate</a:t>
            </a:r>
          </a:p>
          <a:p>
            <a:pPr marL="457200" indent="-457200">
              <a:buFont typeface="+mj-lt"/>
              <a:buAutoNum type="alphaUcPeriod"/>
            </a:pPr>
            <a:r>
              <a:rPr lang="en-US" dirty="0" smtClean="0"/>
              <a:t>Total fertility rate</a:t>
            </a:r>
          </a:p>
          <a:p>
            <a:pPr marL="457200" indent="-457200">
              <a:buFont typeface="+mj-lt"/>
              <a:buAutoNum type="alphaUcPeriod"/>
            </a:pPr>
            <a:r>
              <a:rPr lang="en-US" dirty="0" smtClean="0"/>
              <a:t>Natural increase rate </a:t>
            </a:r>
            <a:endParaRPr lang="en-US" dirty="0"/>
          </a:p>
        </p:txBody>
      </p:sp>
    </p:spTree>
    <p:extLst>
      <p:ext uri="{BB962C8B-B14F-4D97-AF65-F5344CB8AC3E}">
        <p14:creationId xmlns:p14="http://schemas.microsoft.com/office/powerpoint/2010/main" val="966802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522514"/>
            <a:ext cx="10515600" cy="5654449"/>
          </a:xfrm>
        </p:spPr>
        <p:txBody>
          <a:bodyPr>
            <a:normAutofit/>
          </a:bodyPr>
          <a:lstStyle/>
          <a:p>
            <a:pPr marL="0" indent="0">
              <a:buNone/>
            </a:pPr>
            <a:r>
              <a:rPr lang="en-US" dirty="0" smtClean="0"/>
              <a:t>2. New trends in clothing styles might originate in big cities like Paris, London, or New York. Then, they might spread to smaller cities like Las Vegas, Dallas, or Denver. From there, they spread to smaller towns. This would be an example of what type of diffusion? </a:t>
            </a:r>
          </a:p>
          <a:p>
            <a:pPr marL="0" indent="0">
              <a:buNone/>
            </a:pPr>
            <a:endParaRPr lang="en-US" dirty="0" smtClean="0"/>
          </a:p>
          <a:p>
            <a:pPr marL="457200" indent="-457200">
              <a:buFont typeface="+mj-lt"/>
              <a:buAutoNum type="alphaUcPeriod"/>
            </a:pPr>
            <a:r>
              <a:rPr lang="en-US" dirty="0" smtClean="0"/>
              <a:t>Contagious diffusion</a:t>
            </a:r>
          </a:p>
          <a:p>
            <a:pPr marL="457200" indent="-457200">
              <a:buFont typeface="+mj-lt"/>
              <a:buAutoNum type="alphaUcPeriod"/>
            </a:pPr>
            <a:r>
              <a:rPr lang="en-US" dirty="0" smtClean="0"/>
              <a:t>Expansion diffusion</a:t>
            </a:r>
          </a:p>
          <a:p>
            <a:pPr marL="457200" indent="-457200">
              <a:buFont typeface="+mj-lt"/>
              <a:buAutoNum type="alphaUcPeriod"/>
            </a:pPr>
            <a:r>
              <a:rPr lang="en-US" dirty="0" smtClean="0"/>
              <a:t>Hierarchical diffusion</a:t>
            </a:r>
          </a:p>
          <a:p>
            <a:pPr marL="457200" indent="-457200">
              <a:buFont typeface="+mj-lt"/>
              <a:buAutoNum type="alphaUcPeriod"/>
            </a:pPr>
            <a:r>
              <a:rPr lang="en-US" dirty="0" smtClean="0"/>
              <a:t>Relocation diffusion </a:t>
            </a:r>
          </a:p>
          <a:p>
            <a:endParaRPr lang="en-US" dirty="0"/>
          </a:p>
        </p:txBody>
      </p:sp>
    </p:spTree>
    <p:extLst>
      <p:ext uri="{BB962C8B-B14F-4D97-AF65-F5344CB8AC3E}">
        <p14:creationId xmlns:p14="http://schemas.microsoft.com/office/powerpoint/2010/main" val="32133737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538843"/>
            <a:ext cx="10515600" cy="5638120"/>
          </a:xfrm>
        </p:spPr>
        <p:txBody>
          <a:bodyPr>
            <a:normAutofit/>
          </a:bodyPr>
          <a:lstStyle/>
          <a:p>
            <a:pPr marL="0" indent="0">
              <a:buNone/>
            </a:pPr>
            <a:r>
              <a:rPr lang="en-US" dirty="0" smtClean="0"/>
              <a:t>3. African Americans are clustered in the ________ part of the United States, while Asian Americans are clustered in the ________ part of the United States. (Make sure to select the choice with the answers in the correct order.) </a:t>
            </a:r>
          </a:p>
          <a:p>
            <a:endParaRPr lang="en-US" dirty="0" smtClean="0"/>
          </a:p>
          <a:p>
            <a:pPr marL="457200" indent="-457200">
              <a:buFont typeface="+mj-lt"/>
              <a:buAutoNum type="alphaUcPeriod"/>
            </a:pPr>
            <a:r>
              <a:rPr lang="en-US" dirty="0" smtClean="0"/>
              <a:t>Western, Northeastern</a:t>
            </a:r>
          </a:p>
          <a:p>
            <a:pPr marL="457200" indent="-457200">
              <a:buFont typeface="+mj-lt"/>
              <a:buAutoNum type="alphaUcPeriod"/>
            </a:pPr>
            <a:r>
              <a:rPr lang="en-US" dirty="0" smtClean="0"/>
              <a:t>Western, Southeastern</a:t>
            </a:r>
          </a:p>
          <a:p>
            <a:pPr marL="457200" indent="-457200">
              <a:buFont typeface="+mj-lt"/>
              <a:buAutoNum type="alphaUcPeriod"/>
            </a:pPr>
            <a:r>
              <a:rPr lang="en-US" dirty="0" smtClean="0"/>
              <a:t>Southeastern, Northeastern</a:t>
            </a:r>
          </a:p>
          <a:p>
            <a:pPr marL="457200" indent="-457200">
              <a:buFont typeface="+mj-lt"/>
              <a:buAutoNum type="alphaUcPeriod"/>
            </a:pPr>
            <a:r>
              <a:rPr lang="en-US" dirty="0" smtClean="0"/>
              <a:t>Southeastern, Western </a:t>
            </a:r>
            <a:endParaRPr lang="en-US" dirty="0"/>
          </a:p>
        </p:txBody>
      </p:sp>
    </p:spTree>
    <p:extLst>
      <p:ext uri="{BB962C8B-B14F-4D97-AF65-F5344CB8AC3E}">
        <p14:creationId xmlns:p14="http://schemas.microsoft.com/office/powerpoint/2010/main" val="26915356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484632"/>
            <a:ext cx="10058400" cy="5687568"/>
          </a:xfrm>
        </p:spPr>
        <p:txBody>
          <a:bodyPr>
            <a:normAutofit/>
          </a:bodyPr>
          <a:lstStyle/>
          <a:p>
            <a:pPr marL="0" indent="0">
              <a:buNone/>
            </a:pPr>
            <a:r>
              <a:rPr lang="en-US" dirty="0" smtClean="0"/>
              <a:t>4. The world’s population in 1985 was approximately 5 billion people. With a consistent rate of growth, the total population was expected to reach 10 billion in about 35 years - year 2020. The period of 35 years is known as </a:t>
            </a:r>
          </a:p>
          <a:p>
            <a:pPr marL="0" indent="0">
              <a:buNone/>
            </a:pPr>
            <a:endParaRPr lang="en-US" dirty="0" smtClean="0"/>
          </a:p>
          <a:p>
            <a:pPr marL="457200" indent="-457200">
              <a:buFont typeface="+mj-lt"/>
              <a:buAutoNum type="alphaUcPeriod"/>
            </a:pPr>
            <a:r>
              <a:rPr lang="en-US" dirty="0" smtClean="0"/>
              <a:t>Demographic transition rate</a:t>
            </a:r>
          </a:p>
          <a:p>
            <a:pPr marL="457200" indent="-457200">
              <a:buFont typeface="+mj-lt"/>
              <a:buAutoNum type="alphaUcPeriod"/>
            </a:pPr>
            <a:r>
              <a:rPr lang="en-US" dirty="0" smtClean="0"/>
              <a:t>Life expectancy</a:t>
            </a:r>
          </a:p>
          <a:p>
            <a:pPr marL="457200" indent="-457200">
              <a:buFont typeface="+mj-lt"/>
              <a:buAutoNum type="alphaUcPeriod"/>
            </a:pPr>
            <a:r>
              <a:rPr lang="en-US" dirty="0" smtClean="0"/>
              <a:t>Natural increase rate</a:t>
            </a:r>
          </a:p>
          <a:p>
            <a:pPr marL="457200" indent="-457200">
              <a:buFont typeface="+mj-lt"/>
              <a:buAutoNum type="alphaUcPeriod"/>
            </a:pPr>
            <a:r>
              <a:rPr lang="en-US" dirty="0" smtClean="0"/>
              <a:t>Doubling time </a:t>
            </a:r>
            <a:endParaRPr lang="en-US" dirty="0"/>
          </a:p>
        </p:txBody>
      </p:sp>
    </p:spTree>
    <p:extLst>
      <p:ext uri="{BB962C8B-B14F-4D97-AF65-F5344CB8AC3E}">
        <p14:creationId xmlns:p14="http://schemas.microsoft.com/office/powerpoint/2010/main" val="1018465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365125"/>
            <a:ext cx="10515600" cy="5811838"/>
          </a:xfrm>
        </p:spPr>
        <p:txBody>
          <a:bodyPr>
            <a:normAutofit/>
          </a:bodyPr>
          <a:lstStyle/>
          <a:p>
            <a:pPr marL="0" indent="0">
              <a:buNone/>
            </a:pPr>
            <a:r>
              <a:rPr lang="en-US" dirty="0" smtClean="0"/>
              <a:t>5. Which of the following is TRUE about the difference between folk culture and popular culture? </a:t>
            </a:r>
          </a:p>
          <a:p>
            <a:pPr marL="0" indent="0">
              <a:buNone/>
            </a:pPr>
            <a:endParaRPr lang="en-US" dirty="0" smtClean="0"/>
          </a:p>
          <a:p>
            <a:pPr marL="457200" indent="-457200">
              <a:buFont typeface="+mj-lt"/>
              <a:buAutoNum type="alphaUcPeriod"/>
            </a:pPr>
            <a:r>
              <a:rPr lang="en-US" dirty="0" smtClean="0"/>
              <a:t>Popular culture is usually practiced by a relatively small group of people</a:t>
            </a:r>
          </a:p>
          <a:p>
            <a:pPr marL="457200" indent="-457200">
              <a:buFont typeface="+mj-lt"/>
              <a:buAutoNum type="alphaUcPeriod"/>
            </a:pPr>
            <a:r>
              <a:rPr lang="en-US" dirty="0" smtClean="0"/>
              <a:t>Popular culture is usually practiced by people living in isolation from other groups</a:t>
            </a:r>
          </a:p>
          <a:p>
            <a:pPr marL="457200" indent="-457200">
              <a:buFont typeface="+mj-lt"/>
              <a:buAutoNum type="alphaUcPeriod"/>
            </a:pPr>
            <a:r>
              <a:rPr lang="en-US" dirty="0" smtClean="0"/>
              <a:t>Folk culture is usually practiced by homogenous groups</a:t>
            </a:r>
          </a:p>
          <a:p>
            <a:pPr marL="457200" indent="-457200">
              <a:buFont typeface="+mj-lt"/>
              <a:buAutoNum type="alphaUcPeriod"/>
            </a:pPr>
            <a:r>
              <a:rPr lang="en-US" dirty="0"/>
              <a:t>F</a:t>
            </a:r>
            <a:r>
              <a:rPr lang="en-US" dirty="0" smtClean="0"/>
              <a:t>olk culture is usually practiced by a relatively large group of people </a:t>
            </a:r>
          </a:p>
          <a:p>
            <a:pPr marL="457200" indent="-457200">
              <a:buFont typeface="+mj-lt"/>
              <a:buAutoNum type="alphaUcPeriod"/>
            </a:pPr>
            <a:endParaRPr lang="en-US" dirty="0"/>
          </a:p>
        </p:txBody>
      </p:sp>
    </p:spTree>
    <p:extLst>
      <p:ext uri="{BB962C8B-B14F-4D97-AF65-F5344CB8AC3E}">
        <p14:creationId xmlns:p14="http://schemas.microsoft.com/office/powerpoint/2010/main" val="4805240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6. According to the classic bid-rent curve, what happens to the value of land as one gets closer to the Central Business District (CBD)?</a:t>
            </a:r>
          </a:p>
          <a:p>
            <a:pPr marL="0" indent="0">
              <a:buNone/>
            </a:pPr>
            <a:endParaRPr lang="en-US" dirty="0" smtClean="0">
              <a:effectLst/>
            </a:endParaRPr>
          </a:p>
          <a:p>
            <a:pPr marL="514350" indent="-514350">
              <a:buFont typeface="+mj-lt"/>
              <a:buAutoNum type="alphaUcPeriod"/>
            </a:pPr>
            <a:r>
              <a:rPr lang="en-US" dirty="0" smtClean="0">
                <a:effectLst/>
              </a:rPr>
              <a:t> Land gets used more extensively.</a:t>
            </a:r>
          </a:p>
          <a:p>
            <a:pPr marL="514350" indent="-514350">
              <a:buFont typeface="+mj-lt"/>
              <a:buAutoNum type="alphaUcPeriod"/>
            </a:pPr>
            <a:r>
              <a:rPr lang="en-US" dirty="0" smtClean="0">
                <a:effectLst/>
              </a:rPr>
              <a:t> Land gets more expensive.</a:t>
            </a:r>
          </a:p>
          <a:p>
            <a:pPr marL="514350" indent="-514350">
              <a:buFont typeface="+mj-lt"/>
              <a:buAutoNum type="alphaUcPeriod"/>
            </a:pPr>
            <a:r>
              <a:rPr lang="en-US" dirty="0" smtClean="0">
                <a:effectLst/>
              </a:rPr>
              <a:t> Land gets used less intensively.</a:t>
            </a:r>
          </a:p>
          <a:p>
            <a:pPr marL="514350" indent="-514350">
              <a:buFont typeface="+mj-lt"/>
              <a:buAutoNum type="alphaUcPeriod"/>
            </a:pPr>
            <a:r>
              <a:rPr lang="en-US" dirty="0" smtClean="0">
                <a:effectLst/>
              </a:rPr>
              <a:t>Land gets more affordable along busy streets.</a:t>
            </a:r>
            <a:endParaRPr lang="en-US" dirty="0">
              <a:effectLst/>
            </a:endParaRPr>
          </a:p>
        </p:txBody>
      </p:sp>
    </p:spTree>
    <p:extLst>
      <p:ext uri="{BB962C8B-B14F-4D97-AF65-F5344CB8AC3E}">
        <p14:creationId xmlns:p14="http://schemas.microsoft.com/office/powerpoint/2010/main" val="246362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7. The visible imprint put on the environment by people is called?</a:t>
            </a:r>
          </a:p>
          <a:p>
            <a:pPr marL="0" indent="0">
              <a:buNone/>
            </a:pPr>
            <a:endParaRPr lang="en-US" dirty="0" smtClean="0">
              <a:effectLst/>
            </a:endParaRPr>
          </a:p>
          <a:p>
            <a:pPr marL="514350" indent="-514350">
              <a:buFont typeface="+mj-lt"/>
              <a:buAutoNum type="alphaUcPeriod"/>
            </a:pPr>
            <a:r>
              <a:rPr lang="en-US" dirty="0" smtClean="0">
                <a:effectLst/>
              </a:rPr>
              <a:t>Cultural Landscape </a:t>
            </a:r>
          </a:p>
          <a:p>
            <a:pPr marL="514350" indent="-514350">
              <a:buFont typeface="+mj-lt"/>
              <a:buAutoNum type="alphaUcPeriod"/>
            </a:pPr>
            <a:r>
              <a:rPr lang="en-US" dirty="0" smtClean="0">
                <a:effectLst/>
              </a:rPr>
              <a:t>Place</a:t>
            </a:r>
          </a:p>
          <a:p>
            <a:pPr marL="514350" indent="-514350">
              <a:buFont typeface="+mj-lt"/>
              <a:buAutoNum type="alphaUcPeriod"/>
            </a:pPr>
            <a:r>
              <a:rPr lang="en-US" dirty="0" smtClean="0">
                <a:effectLst/>
              </a:rPr>
              <a:t> Location</a:t>
            </a:r>
          </a:p>
          <a:p>
            <a:pPr marL="514350" indent="-514350">
              <a:buFont typeface="+mj-lt"/>
              <a:buAutoNum type="alphaUcPeriod"/>
            </a:pPr>
            <a:r>
              <a:rPr lang="en-US" dirty="0" smtClean="0">
                <a:effectLst/>
              </a:rPr>
              <a:t> Human Environment Interaction </a:t>
            </a:r>
            <a:endParaRPr lang="en-US" dirty="0">
              <a:effectLst/>
            </a:endParaRPr>
          </a:p>
        </p:txBody>
      </p:sp>
    </p:spTree>
    <p:extLst>
      <p:ext uri="{BB962C8B-B14F-4D97-AF65-F5344CB8AC3E}">
        <p14:creationId xmlns:p14="http://schemas.microsoft.com/office/powerpoint/2010/main" val="39481806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522514"/>
            <a:ext cx="10515600" cy="5654449"/>
          </a:xfrm>
        </p:spPr>
        <p:txBody>
          <a:bodyPr>
            <a:normAutofit/>
          </a:bodyPr>
          <a:lstStyle/>
          <a:p>
            <a:pPr marL="0" indent="0">
              <a:buNone/>
            </a:pPr>
            <a:r>
              <a:rPr lang="en-US" dirty="0" smtClean="0"/>
              <a:t>2. New trends in clothing styles might originate in big cities like Paris, London, or New York. Then, they might spread to smaller cities like Las Vegas, Dallas, or Denver. From there, they spread to smaller towns. This would be an example of what type of diffusion? </a:t>
            </a:r>
          </a:p>
          <a:p>
            <a:pPr marL="0" indent="0">
              <a:buNone/>
            </a:pPr>
            <a:endParaRPr lang="en-US" dirty="0" smtClean="0"/>
          </a:p>
          <a:p>
            <a:pPr marL="457200" indent="-457200">
              <a:buFont typeface="+mj-lt"/>
              <a:buAutoNum type="alphaUcPeriod"/>
            </a:pPr>
            <a:r>
              <a:rPr lang="en-US" dirty="0" smtClean="0"/>
              <a:t>Contagious diffusion</a:t>
            </a:r>
          </a:p>
          <a:p>
            <a:pPr marL="457200" indent="-457200">
              <a:buFont typeface="+mj-lt"/>
              <a:buAutoNum type="alphaUcPeriod"/>
            </a:pPr>
            <a:r>
              <a:rPr lang="en-US" dirty="0" smtClean="0"/>
              <a:t>Expansion diffusion</a:t>
            </a:r>
          </a:p>
          <a:p>
            <a:pPr marL="457200" indent="-457200">
              <a:buFont typeface="+mj-lt"/>
              <a:buAutoNum type="alphaUcPeriod"/>
            </a:pPr>
            <a:r>
              <a:rPr lang="en-US" dirty="0" smtClean="0"/>
              <a:t>Hierarchical diffusion</a:t>
            </a:r>
          </a:p>
          <a:p>
            <a:pPr marL="457200" indent="-457200">
              <a:buFont typeface="+mj-lt"/>
              <a:buAutoNum type="alphaUcPeriod"/>
            </a:pPr>
            <a:r>
              <a:rPr lang="en-US" dirty="0" smtClean="0"/>
              <a:t>Relocation diffusion </a:t>
            </a:r>
          </a:p>
          <a:p>
            <a:endParaRPr lang="en-US" dirty="0"/>
          </a:p>
        </p:txBody>
      </p:sp>
    </p:spTree>
    <p:extLst>
      <p:ext uri="{BB962C8B-B14F-4D97-AF65-F5344CB8AC3E}">
        <p14:creationId xmlns:p14="http://schemas.microsoft.com/office/powerpoint/2010/main" val="2166677598"/>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t>8. What </a:t>
            </a:r>
            <a:r>
              <a:rPr lang="en-US" dirty="0"/>
              <a:t>does it mean when a religion does not seek converts and is usually spatially concentrated? </a:t>
            </a:r>
            <a:endParaRPr lang="en-US" dirty="0" smtClean="0"/>
          </a:p>
          <a:p>
            <a:endParaRPr lang="en-US" dirty="0"/>
          </a:p>
          <a:p>
            <a:pPr marL="457200" indent="-457200">
              <a:buFont typeface="+mj-lt"/>
              <a:buAutoNum type="alphaUcPeriod"/>
            </a:pPr>
            <a:r>
              <a:rPr lang="en-US" dirty="0"/>
              <a:t>Universal</a:t>
            </a:r>
          </a:p>
          <a:p>
            <a:pPr marL="457200" indent="-457200">
              <a:buFont typeface="+mj-lt"/>
              <a:buAutoNum type="alphaUcPeriod"/>
            </a:pPr>
            <a:r>
              <a:rPr lang="en-US" dirty="0"/>
              <a:t>Global</a:t>
            </a:r>
          </a:p>
          <a:p>
            <a:pPr marL="457200" indent="-457200">
              <a:buFont typeface="+mj-lt"/>
              <a:buAutoNum type="alphaUcPeriod"/>
            </a:pPr>
            <a:r>
              <a:rPr lang="en-US" dirty="0"/>
              <a:t>Animist</a:t>
            </a:r>
          </a:p>
          <a:p>
            <a:pPr marL="457200" indent="-457200">
              <a:buFont typeface="+mj-lt"/>
              <a:buAutoNum type="alphaUcPeriod"/>
            </a:pPr>
            <a:r>
              <a:rPr lang="en-US" dirty="0"/>
              <a:t>Ethnic</a:t>
            </a:r>
          </a:p>
          <a:p>
            <a:endParaRPr lang="en-US" dirty="0"/>
          </a:p>
        </p:txBody>
      </p:sp>
    </p:spTree>
    <p:extLst>
      <p:ext uri="{BB962C8B-B14F-4D97-AF65-F5344CB8AC3E}">
        <p14:creationId xmlns:p14="http://schemas.microsoft.com/office/powerpoint/2010/main" val="22450018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t>9. Whip/</a:t>
            </a:r>
            <a:r>
              <a:rPr lang="en-US" dirty="0" err="1" smtClean="0"/>
              <a:t>nae</a:t>
            </a:r>
            <a:r>
              <a:rPr lang="en-US" dirty="0" smtClean="0"/>
              <a:t> </a:t>
            </a:r>
            <a:r>
              <a:rPr lang="en-US" dirty="0" err="1"/>
              <a:t>nae</a:t>
            </a:r>
            <a:r>
              <a:rPr lang="en-US" dirty="0"/>
              <a:t>, Harlem Shake, or Ice bucket challenge videos are examples this type of diffusion... </a:t>
            </a:r>
          </a:p>
          <a:p>
            <a:pPr marL="457200" indent="-457200">
              <a:buFont typeface="+mj-lt"/>
              <a:buAutoNum type="alphaUcPeriod"/>
            </a:pPr>
            <a:r>
              <a:rPr lang="en-US" dirty="0"/>
              <a:t>Relocation Diffusion</a:t>
            </a:r>
          </a:p>
          <a:p>
            <a:pPr marL="457200" indent="-457200">
              <a:buFont typeface="+mj-lt"/>
              <a:buAutoNum type="alphaUcPeriod"/>
            </a:pPr>
            <a:r>
              <a:rPr lang="en-US" dirty="0"/>
              <a:t>Contagious Diffusion</a:t>
            </a:r>
          </a:p>
          <a:p>
            <a:pPr marL="457200" indent="-457200">
              <a:buFont typeface="+mj-lt"/>
              <a:buAutoNum type="alphaUcPeriod"/>
            </a:pPr>
            <a:r>
              <a:rPr lang="en-US" dirty="0"/>
              <a:t>Stimulus Diffusion</a:t>
            </a:r>
          </a:p>
          <a:p>
            <a:pPr marL="457200" indent="-457200">
              <a:buFont typeface="+mj-lt"/>
              <a:buAutoNum type="alphaUcPeriod"/>
            </a:pPr>
            <a:r>
              <a:rPr lang="en-US" dirty="0"/>
              <a:t>Hierarchical Diffusion</a:t>
            </a:r>
          </a:p>
          <a:p>
            <a:endParaRPr lang="en-US" dirty="0"/>
          </a:p>
        </p:txBody>
      </p:sp>
    </p:spTree>
    <p:extLst>
      <p:ext uri="{BB962C8B-B14F-4D97-AF65-F5344CB8AC3E}">
        <p14:creationId xmlns:p14="http://schemas.microsoft.com/office/powerpoint/2010/main" val="15187201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484632"/>
            <a:ext cx="10515600" cy="5692331"/>
          </a:xfrm>
        </p:spPr>
        <p:txBody>
          <a:bodyPr>
            <a:normAutofit/>
          </a:bodyPr>
          <a:lstStyle/>
          <a:p>
            <a:pPr marL="0" indent="0">
              <a:buNone/>
            </a:pPr>
            <a:r>
              <a:rPr lang="en-US" dirty="0" smtClean="0"/>
              <a:t>10. Which of the following religions would be a good example of a hierarchical religion? </a:t>
            </a:r>
          </a:p>
          <a:p>
            <a:pPr marL="0" indent="0">
              <a:buNone/>
            </a:pPr>
            <a:endParaRPr lang="en-US" dirty="0" smtClean="0"/>
          </a:p>
          <a:p>
            <a:pPr marL="457200" indent="-457200">
              <a:buFont typeface="+mj-lt"/>
              <a:buAutoNum type="alphaUcPeriod"/>
            </a:pPr>
            <a:r>
              <a:rPr lang="en-US" dirty="0" smtClean="0"/>
              <a:t>Buddhism (Buddhists)</a:t>
            </a:r>
          </a:p>
          <a:p>
            <a:pPr marL="457200" indent="-457200">
              <a:buFont typeface="+mj-lt"/>
              <a:buAutoNum type="alphaUcPeriod"/>
            </a:pPr>
            <a:r>
              <a:rPr lang="en-US" dirty="0" smtClean="0"/>
              <a:t>LDS Religion (Mormons) </a:t>
            </a:r>
          </a:p>
          <a:p>
            <a:pPr marL="457200" indent="-457200">
              <a:buFont typeface="+mj-lt"/>
              <a:buAutoNum type="alphaUcPeriod"/>
            </a:pPr>
            <a:r>
              <a:rPr lang="en-US" dirty="0" smtClean="0"/>
              <a:t>Hinduism (Hindus)</a:t>
            </a:r>
          </a:p>
          <a:p>
            <a:pPr marL="457200" indent="-457200">
              <a:buFont typeface="+mj-lt"/>
              <a:buAutoNum type="alphaUcPeriod"/>
            </a:pPr>
            <a:r>
              <a:rPr lang="en-US" dirty="0" smtClean="0"/>
              <a:t>Islam (Muslims) </a:t>
            </a:r>
            <a:endParaRPr lang="en-US" dirty="0"/>
          </a:p>
        </p:txBody>
      </p:sp>
    </p:spTree>
    <p:extLst>
      <p:ext uri="{BB962C8B-B14F-4D97-AF65-F5344CB8AC3E}">
        <p14:creationId xmlns:p14="http://schemas.microsoft.com/office/powerpoint/2010/main" val="27657588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normAutofit/>
          </a:bodyPr>
          <a:lstStyle/>
          <a:p>
            <a:pPr marL="0" indent="0">
              <a:buNone/>
            </a:pPr>
            <a:r>
              <a:rPr lang="en-US" dirty="0" smtClean="0"/>
              <a:t>11. The annual global population growth rate increased approximately two hundred years ago because of the  </a:t>
            </a:r>
          </a:p>
          <a:p>
            <a:pPr marL="0" indent="0">
              <a:buNone/>
            </a:pPr>
            <a:endParaRPr lang="en-US" dirty="0" smtClean="0"/>
          </a:p>
          <a:p>
            <a:pPr marL="457200" indent="-457200">
              <a:buFont typeface="+mj-lt"/>
              <a:buAutoNum type="alphaUcPeriod"/>
            </a:pPr>
            <a:r>
              <a:rPr lang="en-US" dirty="0" smtClean="0"/>
              <a:t>Green Revolution</a:t>
            </a:r>
          </a:p>
          <a:p>
            <a:pPr marL="457200" indent="-457200">
              <a:buFont typeface="+mj-lt"/>
              <a:buAutoNum type="alphaUcPeriod"/>
            </a:pPr>
            <a:r>
              <a:rPr lang="en-US" dirty="0" smtClean="0"/>
              <a:t>Agricultural Revolution</a:t>
            </a:r>
          </a:p>
          <a:p>
            <a:pPr marL="457200" indent="-457200">
              <a:buFont typeface="+mj-lt"/>
              <a:buAutoNum type="alphaUcPeriod"/>
            </a:pPr>
            <a:r>
              <a:rPr lang="en-US" dirty="0" smtClean="0"/>
              <a:t>Industrial Revolution</a:t>
            </a:r>
          </a:p>
          <a:p>
            <a:pPr marL="457200" indent="-457200">
              <a:buFont typeface="+mj-lt"/>
              <a:buAutoNum type="alphaUcPeriod"/>
            </a:pPr>
            <a:r>
              <a:rPr lang="en-US" dirty="0" smtClean="0"/>
              <a:t>Medical Revolution </a:t>
            </a:r>
            <a:endParaRPr lang="en-US" dirty="0"/>
          </a:p>
        </p:txBody>
      </p:sp>
    </p:spTree>
    <p:extLst>
      <p:ext uri="{BB962C8B-B14F-4D97-AF65-F5344CB8AC3E}">
        <p14:creationId xmlns:p14="http://schemas.microsoft.com/office/powerpoint/2010/main" val="8570168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12. The result of overgrazing in semi-arid climates is</a:t>
            </a:r>
          </a:p>
          <a:p>
            <a:pPr marL="0" indent="0">
              <a:buNone/>
            </a:pPr>
            <a:endParaRPr lang="en-US" dirty="0" smtClean="0">
              <a:effectLst/>
            </a:endParaRPr>
          </a:p>
          <a:p>
            <a:pPr marL="514350" indent="-514350">
              <a:buFont typeface="+mj-lt"/>
              <a:buAutoNum type="alphaUcPeriod"/>
            </a:pPr>
            <a:r>
              <a:rPr lang="en-US" dirty="0" smtClean="0">
                <a:effectLst/>
              </a:rPr>
              <a:t>environmental modification</a:t>
            </a:r>
          </a:p>
          <a:p>
            <a:pPr marL="514350" indent="-514350">
              <a:buFont typeface="+mj-lt"/>
              <a:buAutoNum type="alphaUcPeriod"/>
            </a:pPr>
            <a:r>
              <a:rPr lang="en-US" dirty="0" smtClean="0">
                <a:effectLst/>
              </a:rPr>
              <a:t>desertification</a:t>
            </a:r>
          </a:p>
          <a:p>
            <a:pPr marL="514350" indent="-514350">
              <a:buFont typeface="+mj-lt"/>
              <a:buAutoNum type="alphaUcPeriod"/>
            </a:pPr>
            <a:r>
              <a:rPr lang="en-US" dirty="0" smtClean="0">
                <a:effectLst/>
              </a:rPr>
              <a:t>aquaculture</a:t>
            </a:r>
          </a:p>
          <a:p>
            <a:pPr marL="514350" indent="-514350">
              <a:buFont typeface="+mj-lt"/>
              <a:buAutoNum type="alphaUcPeriod"/>
            </a:pPr>
            <a:r>
              <a:rPr lang="en-US" dirty="0" smtClean="0">
                <a:effectLst/>
              </a:rPr>
              <a:t>desalination</a:t>
            </a:r>
          </a:p>
          <a:p>
            <a:endParaRPr lang="en-US" dirty="0"/>
          </a:p>
        </p:txBody>
      </p:sp>
    </p:spTree>
    <p:extLst>
      <p:ext uri="{BB962C8B-B14F-4D97-AF65-F5344CB8AC3E}">
        <p14:creationId xmlns:p14="http://schemas.microsoft.com/office/powerpoint/2010/main" val="10175499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13. According to Carl Sauer, there are two distinctive types of agriculture</a:t>
            </a:r>
          </a:p>
          <a:p>
            <a:pPr marL="0" indent="0">
              <a:buNone/>
            </a:pPr>
            <a:endParaRPr lang="en-US" dirty="0" smtClean="0">
              <a:effectLst/>
            </a:endParaRPr>
          </a:p>
          <a:p>
            <a:pPr marL="514350" indent="-514350">
              <a:buFont typeface="+mj-lt"/>
              <a:buAutoNum type="alphaUcPeriod"/>
            </a:pPr>
            <a:r>
              <a:rPr lang="en-US" dirty="0" smtClean="0">
                <a:effectLst/>
              </a:rPr>
              <a:t>vegetative planting and double-cropping</a:t>
            </a:r>
          </a:p>
          <a:p>
            <a:pPr marL="514350" indent="-514350">
              <a:buFont typeface="+mj-lt"/>
              <a:buAutoNum type="alphaUcPeriod"/>
            </a:pPr>
            <a:r>
              <a:rPr lang="en-US" dirty="0" smtClean="0">
                <a:effectLst/>
              </a:rPr>
              <a:t>shifting cultivation and vegetative planting</a:t>
            </a:r>
          </a:p>
          <a:p>
            <a:pPr marL="514350" indent="-514350">
              <a:buFont typeface="+mj-lt"/>
              <a:buAutoNum type="alphaUcPeriod"/>
            </a:pPr>
            <a:r>
              <a:rPr lang="en-US" dirty="0" smtClean="0">
                <a:effectLst/>
              </a:rPr>
              <a:t>vegetative planting and seed agriculture</a:t>
            </a:r>
          </a:p>
          <a:p>
            <a:pPr marL="514350" indent="-514350">
              <a:buFont typeface="+mj-lt"/>
              <a:buAutoNum type="alphaUcPeriod"/>
            </a:pPr>
            <a:r>
              <a:rPr lang="en-US" dirty="0" smtClean="0">
                <a:effectLst/>
              </a:rPr>
              <a:t>slash-and-burn agriculture and double-cropping</a:t>
            </a:r>
          </a:p>
          <a:p>
            <a:endParaRPr lang="en-US" dirty="0"/>
          </a:p>
        </p:txBody>
      </p:sp>
    </p:spTree>
    <p:extLst>
      <p:ext uri="{BB962C8B-B14F-4D97-AF65-F5344CB8AC3E}">
        <p14:creationId xmlns:p14="http://schemas.microsoft.com/office/powerpoint/2010/main" val="11691920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14. Which crop is associated with intensive agriculture?</a:t>
            </a:r>
          </a:p>
          <a:p>
            <a:pPr marL="0" indent="0">
              <a:buNone/>
            </a:pPr>
            <a:endParaRPr lang="en-US" dirty="0" smtClean="0">
              <a:effectLst/>
            </a:endParaRPr>
          </a:p>
          <a:p>
            <a:pPr marL="514350" indent="-514350">
              <a:buFont typeface="+mj-lt"/>
              <a:buAutoNum type="alphaUcPeriod"/>
            </a:pPr>
            <a:r>
              <a:rPr lang="en-US" dirty="0" smtClean="0">
                <a:effectLst/>
              </a:rPr>
              <a:t>Corn</a:t>
            </a:r>
          </a:p>
          <a:p>
            <a:pPr marL="514350" indent="-514350">
              <a:buFont typeface="+mj-lt"/>
              <a:buAutoNum type="alphaUcPeriod"/>
            </a:pPr>
            <a:r>
              <a:rPr lang="en-US" dirty="0" smtClean="0">
                <a:effectLst/>
              </a:rPr>
              <a:t>Rice</a:t>
            </a:r>
          </a:p>
          <a:p>
            <a:pPr marL="514350" indent="-514350">
              <a:buFont typeface="+mj-lt"/>
              <a:buAutoNum type="alphaUcPeriod"/>
            </a:pPr>
            <a:r>
              <a:rPr lang="en-US" dirty="0" smtClean="0">
                <a:effectLst/>
              </a:rPr>
              <a:t>Wheat</a:t>
            </a:r>
          </a:p>
          <a:p>
            <a:pPr marL="514350" indent="-514350">
              <a:buFont typeface="+mj-lt"/>
              <a:buAutoNum type="alphaUcPeriod"/>
            </a:pPr>
            <a:r>
              <a:rPr lang="en-US" dirty="0" smtClean="0">
                <a:effectLst/>
              </a:rPr>
              <a:t>Cotton</a:t>
            </a:r>
          </a:p>
          <a:p>
            <a:endParaRPr lang="en-US" dirty="0"/>
          </a:p>
        </p:txBody>
      </p:sp>
    </p:spTree>
    <p:extLst>
      <p:ext uri="{BB962C8B-B14F-4D97-AF65-F5344CB8AC3E}">
        <p14:creationId xmlns:p14="http://schemas.microsoft.com/office/powerpoint/2010/main" val="12729562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15. Mediterranean agriculture must be practiced in a climate that is</a:t>
            </a:r>
          </a:p>
          <a:p>
            <a:pPr marL="0" indent="0">
              <a:buNone/>
            </a:pPr>
            <a:endParaRPr lang="en-US" dirty="0" smtClean="0">
              <a:effectLst/>
            </a:endParaRPr>
          </a:p>
          <a:p>
            <a:pPr marL="514350" indent="-514350">
              <a:buFont typeface="+mj-lt"/>
              <a:buAutoNum type="alphaUcPeriod"/>
            </a:pPr>
            <a:r>
              <a:rPr lang="en-US" dirty="0" smtClean="0">
                <a:effectLst/>
              </a:rPr>
              <a:t>Several different crops produced in the same year</a:t>
            </a:r>
          </a:p>
          <a:p>
            <a:pPr marL="514350" indent="-514350">
              <a:buFont typeface="+mj-lt"/>
              <a:buAutoNum type="alphaUcPeriod"/>
            </a:pPr>
            <a:r>
              <a:rPr lang="en-US" dirty="0" smtClean="0">
                <a:effectLst/>
              </a:rPr>
              <a:t>Plentiful rainfall year round</a:t>
            </a:r>
          </a:p>
          <a:p>
            <a:pPr marL="514350" indent="-514350">
              <a:buFont typeface="+mj-lt"/>
              <a:buAutoNum type="alphaUcPeriod"/>
            </a:pPr>
            <a:r>
              <a:rPr lang="en-US" dirty="0" smtClean="0">
                <a:effectLst/>
              </a:rPr>
              <a:t>Dry summer, cool moist winter</a:t>
            </a:r>
          </a:p>
          <a:p>
            <a:pPr marL="514350" indent="-514350">
              <a:buFont typeface="+mj-lt"/>
              <a:buAutoNum type="alphaUcPeriod"/>
            </a:pPr>
            <a:r>
              <a:rPr lang="en-US" dirty="0" smtClean="0">
                <a:effectLst/>
              </a:rPr>
              <a:t>Mild and dry year round</a:t>
            </a:r>
          </a:p>
          <a:p>
            <a:endParaRPr lang="en-US" dirty="0"/>
          </a:p>
        </p:txBody>
      </p:sp>
    </p:spTree>
    <p:extLst>
      <p:ext uri="{BB962C8B-B14F-4D97-AF65-F5344CB8AC3E}">
        <p14:creationId xmlns:p14="http://schemas.microsoft.com/office/powerpoint/2010/main" val="2385299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normAutofit/>
          </a:bodyPr>
          <a:lstStyle/>
          <a:p>
            <a:pPr marL="0" indent="0">
              <a:buNone/>
            </a:pPr>
            <a:r>
              <a:rPr lang="en-US" dirty="0" smtClean="0"/>
              <a:t>16. All of the following are true about the Green Revolution EXCEPT</a:t>
            </a:r>
          </a:p>
          <a:p>
            <a:pPr marL="0" indent="0">
              <a:buNone/>
            </a:pPr>
            <a:endParaRPr lang="en-US" dirty="0" smtClean="0"/>
          </a:p>
          <a:p>
            <a:pPr marL="514350" indent="-514350">
              <a:buFont typeface="+mj-lt"/>
              <a:buAutoNum type="alphaUcPeriod"/>
            </a:pPr>
            <a:r>
              <a:rPr lang="en-US" dirty="0" smtClean="0"/>
              <a:t>Several different crops produced in the same year</a:t>
            </a:r>
          </a:p>
          <a:p>
            <a:pPr marL="514350" indent="-514350">
              <a:buFont typeface="+mj-lt"/>
              <a:buAutoNum type="alphaUcPeriod"/>
            </a:pPr>
            <a:r>
              <a:rPr lang="en-US" dirty="0" smtClean="0"/>
              <a:t>Only tested on farms in MDCs</a:t>
            </a:r>
          </a:p>
          <a:p>
            <a:pPr marL="514350" indent="-514350">
              <a:buFont typeface="+mj-lt"/>
              <a:buAutoNum type="alphaUcPeriod"/>
            </a:pPr>
            <a:r>
              <a:rPr lang="en-US" dirty="0" smtClean="0"/>
              <a:t>Allows for plants and animals that grow in conditions they normally would not</a:t>
            </a:r>
          </a:p>
          <a:p>
            <a:pPr marL="514350" indent="-514350">
              <a:buFont typeface="+mj-lt"/>
              <a:buAutoNum type="alphaUcPeriod"/>
            </a:pPr>
            <a:r>
              <a:rPr lang="en-US" dirty="0" smtClean="0"/>
              <a:t>Led to the increase in industrial farming</a:t>
            </a:r>
            <a:endParaRPr lang="en-US" dirty="0"/>
          </a:p>
        </p:txBody>
      </p:sp>
    </p:spTree>
    <p:extLst>
      <p:ext uri="{BB962C8B-B14F-4D97-AF65-F5344CB8AC3E}">
        <p14:creationId xmlns:p14="http://schemas.microsoft.com/office/powerpoint/2010/main" val="14846943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17. Which of the following includes the world’s earliest centers of plant domestication?</a:t>
            </a:r>
          </a:p>
          <a:p>
            <a:pPr marL="0" indent="0">
              <a:buNone/>
            </a:pPr>
            <a:endParaRPr lang="en-US" dirty="0" smtClean="0">
              <a:effectLst/>
            </a:endParaRPr>
          </a:p>
          <a:p>
            <a:pPr marL="514350" indent="-514350">
              <a:buFont typeface="+mj-lt"/>
              <a:buAutoNum type="alphaUcPeriod"/>
            </a:pPr>
            <a:r>
              <a:rPr lang="en-US" dirty="0" smtClean="0">
                <a:effectLst/>
              </a:rPr>
              <a:t>Northeast Asia, Eastern Europe, South Africa</a:t>
            </a:r>
          </a:p>
          <a:p>
            <a:pPr marL="514350" indent="-514350">
              <a:buFont typeface="+mj-lt"/>
              <a:buAutoNum type="alphaUcPeriod"/>
            </a:pPr>
            <a:r>
              <a:rPr lang="en-US" dirty="0" smtClean="0">
                <a:effectLst/>
              </a:rPr>
              <a:t>Russia, China, Latin America</a:t>
            </a:r>
          </a:p>
          <a:p>
            <a:pPr marL="514350" indent="-514350">
              <a:buFont typeface="+mj-lt"/>
              <a:buAutoNum type="alphaUcPeriod"/>
            </a:pPr>
            <a:r>
              <a:rPr lang="en-US" dirty="0" smtClean="0">
                <a:effectLst/>
              </a:rPr>
              <a:t>British Isles, Scandinavia, United States</a:t>
            </a:r>
          </a:p>
          <a:p>
            <a:pPr marL="514350" indent="-514350">
              <a:buFont typeface="+mj-lt"/>
              <a:buAutoNum type="alphaUcPeriod"/>
            </a:pPr>
            <a:r>
              <a:rPr lang="en-US" dirty="0" smtClean="0">
                <a:effectLst/>
              </a:rPr>
              <a:t>Southeast Asia, Mesoamerica, Middle East</a:t>
            </a:r>
          </a:p>
          <a:p>
            <a:endParaRPr lang="en-US" dirty="0"/>
          </a:p>
        </p:txBody>
      </p:sp>
    </p:spTree>
    <p:extLst>
      <p:ext uri="{BB962C8B-B14F-4D97-AF65-F5344CB8AC3E}">
        <p14:creationId xmlns:p14="http://schemas.microsoft.com/office/powerpoint/2010/main" val="766979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538843"/>
            <a:ext cx="10515600" cy="5638120"/>
          </a:xfrm>
        </p:spPr>
        <p:txBody>
          <a:bodyPr>
            <a:normAutofit/>
          </a:bodyPr>
          <a:lstStyle/>
          <a:p>
            <a:pPr marL="0" indent="0">
              <a:buNone/>
            </a:pPr>
            <a:r>
              <a:rPr lang="en-US" dirty="0" smtClean="0"/>
              <a:t>3. African Americans are clustered in the ________ part of the United States, while Asian Americans are clustered in the ________ part of the United States. (Make sure to select the choice with the answers in the correct order.) </a:t>
            </a:r>
          </a:p>
          <a:p>
            <a:endParaRPr lang="en-US" dirty="0" smtClean="0"/>
          </a:p>
          <a:p>
            <a:pPr marL="457200" indent="-457200">
              <a:buFont typeface="+mj-lt"/>
              <a:buAutoNum type="alphaUcPeriod"/>
            </a:pPr>
            <a:r>
              <a:rPr lang="en-US" dirty="0" smtClean="0"/>
              <a:t>Western, Northeastern</a:t>
            </a:r>
          </a:p>
          <a:p>
            <a:pPr marL="457200" indent="-457200">
              <a:buFont typeface="+mj-lt"/>
              <a:buAutoNum type="alphaUcPeriod"/>
            </a:pPr>
            <a:r>
              <a:rPr lang="en-US" dirty="0" smtClean="0"/>
              <a:t>Western, Southeastern</a:t>
            </a:r>
          </a:p>
          <a:p>
            <a:pPr marL="457200" indent="-457200">
              <a:buFont typeface="+mj-lt"/>
              <a:buAutoNum type="alphaUcPeriod"/>
            </a:pPr>
            <a:r>
              <a:rPr lang="en-US" dirty="0" smtClean="0"/>
              <a:t>Southeastern, Northeastern</a:t>
            </a:r>
          </a:p>
          <a:p>
            <a:pPr marL="457200" indent="-457200">
              <a:buFont typeface="+mj-lt"/>
              <a:buAutoNum type="alphaUcPeriod"/>
            </a:pPr>
            <a:r>
              <a:rPr lang="en-US" dirty="0" smtClean="0"/>
              <a:t>Southeastern, Western </a:t>
            </a:r>
            <a:endParaRPr lang="en-US" dirty="0"/>
          </a:p>
        </p:txBody>
      </p:sp>
    </p:spTree>
    <p:extLst>
      <p:ext uri="{BB962C8B-B14F-4D97-AF65-F5344CB8AC3E}">
        <p14:creationId xmlns:p14="http://schemas.microsoft.com/office/powerpoint/2010/main" val="2168022594"/>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18. Physiological density is defined as </a:t>
            </a:r>
          </a:p>
          <a:p>
            <a:pPr marL="0" indent="0">
              <a:buNone/>
            </a:pPr>
            <a:endParaRPr lang="en-US" dirty="0" smtClean="0">
              <a:effectLst/>
            </a:endParaRPr>
          </a:p>
          <a:p>
            <a:pPr marL="514350" indent="-514350">
              <a:buFont typeface="+mj-lt"/>
              <a:buAutoNum type="alphaUcPeriod"/>
            </a:pPr>
            <a:r>
              <a:rPr lang="en-US" dirty="0" smtClean="0">
                <a:effectLst/>
              </a:rPr>
              <a:t>the average farm production compared to arable land.</a:t>
            </a:r>
          </a:p>
          <a:p>
            <a:pPr marL="514350" indent="-514350">
              <a:buFont typeface="+mj-lt"/>
              <a:buAutoNum type="alphaUcPeriod"/>
            </a:pPr>
            <a:r>
              <a:rPr lang="en-US" dirty="0" smtClean="0">
                <a:effectLst/>
              </a:rPr>
              <a:t>the number of farmers as compared to the total population.</a:t>
            </a:r>
          </a:p>
          <a:p>
            <a:pPr marL="514350" indent="-514350">
              <a:buFont typeface="+mj-lt"/>
              <a:buAutoNum type="alphaUcPeriod"/>
            </a:pPr>
            <a:r>
              <a:rPr lang="en-US" dirty="0" smtClean="0">
                <a:effectLst/>
              </a:rPr>
              <a:t>the number of people compared to arable land.</a:t>
            </a:r>
          </a:p>
          <a:p>
            <a:pPr marL="514350" indent="-514350">
              <a:buFont typeface="+mj-lt"/>
              <a:buAutoNum type="alphaUcPeriod"/>
            </a:pPr>
            <a:r>
              <a:rPr lang="en-US" dirty="0" smtClean="0">
                <a:effectLst/>
              </a:rPr>
              <a:t>the number of farms compared to the total land area.</a:t>
            </a:r>
          </a:p>
          <a:p>
            <a:endParaRPr lang="en-US" dirty="0"/>
          </a:p>
        </p:txBody>
      </p:sp>
    </p:spTree>
    <p:extLst>
      <p:ext uri="{BB962C8B-B14F-4D97-AF65-F5344CB8AC3E}">
        <p14:creationId xmlns:p14="http://schemas.microsoft.com/office/powerpoint/2010/main" val="31947956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19. Into which stage of the demographic transition model would Australia and Canada fit?</a:t>
            </a:r>
          </a:p>
          <a:p>
            <a:pPr marL="0" indent="0">
              <a:buNone/>
            </a:pPr>
            <a:endParaRPr lang="en-US" dirty="0" smtClean="0">
              <a:effectLst/>
            </a:endParaRPr>
          </a:p>
          <a:p>
            <a:pPr marL="514350" indent="-514350">
              <a:buFont typeface="+mj-lt"/>
              <a:buAutoNum type="alphaUcPeriod"/>
            </a:pPr>
            <a:r>
              <a:rPr lang="en-US" dirty="0" smtClean="0">
                <a:effectLst/>
              </a:rPr>
              <a:t>1</a:t>
            </a:r>
          </a:p>
          <a:p>
            <a:pPr marL="514350" indent="-514350">
              <a:buFont typeface="+mj-lt"/>
              <a:buAutoNum type="alphaUcPeriod"/>
            </a:pPr>
            <a:r>
              <a:rPr lang="en-US" dirty="0" smtClean="0">
                <a:effectLst/>
              </a:rPr>
              <a:t>2</a:t>
            </a:r>
          </a:p>
          <a:p>
            <a:pPr marL="514350" indent="-514350">
              <a:buFont typeface="+mj-lt"/>
              <a:buAutoNum type="alphaUcPeriod"/>
            </a:pPr>
            <a:r>
              <a:rPr lang="en-US" dirty="0" smtClean="0">
                <a:effectLst/>
              </a:rPr>
              <a:t>3</a:t>
            </a:r>
          </a:p>
          <a:p>
            <a:pPr marL="514350" indent="-514350">
              <a:buFont typeface="+mj-lt"/>
              <a:buAutoNum type="alphaUcPeriod"/>
            </a:pPr>
            <a:r>
              <a:rPr lang="en-US" dirty="0" smtClean="0">
                <a:effectLst/>
              </a:rPr>
              <a:t>4</a:t>
            </a:r>
            <a:endParaRPr lang="en-US" dirty="0">
              <a:effectLst/>
            </a:endParaRPr>
          </a:p>
        </p:txBody>
      </p:sp>
    </p:spTree>
    <p:extLst>
      <p:ext uri="{BB962C8B-B14F-4D97-AF65-F5344CB8AC3E}">
        <p14:creationId xmlns:p14="http://schemas.microsoft.com/office/powerpoint/2010/main" val="8957038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20. Farmers that produce food that they need to survive on a daily basis are called</a:t>
            </a:r>
          </a:p>
          <a:p>
            <a:pPr marL="0" indent="0">
              <a:buNone/>
            </a:pPr>
            <a:endParaRPr lang="en-US" dirty="0" smtClean="0">
              <a:effectLst/>
            </a:endParaRPr>
          </a:p>
          <a:p>
            <a:pPr marL="514350" indent="-514350">
              <a:buFont typeface="+mj-lt"/>
              <a:buAutoNum type="alphaUcPeriod"/>
            </a:pPr>
            <a:r>
              <a:rPr lang="en-US" dirty="0" smtClean="0">
                <a:effectLst/>
              </a:rPr>
              <a:t>Commercial agriculture</a:t>
            </a:r>
          </a:p>
          <a:p>
            <a:pPr marL="514350" indent="-514350">
              <a:buFont typeface="+mj-lt"/>
              <a:buAutoNum type="alphaUcPeriod"/>
            </a:pPr>
            <a:r>
              <a:rPr lang="en-US" dirty="0" smtClean="0">
                <a:effectLst/>
              </a:rPr>
              <a:t>Industrial agriculture</a:t>
            </a:r>
          </a:p>
          <a:p>
            <a:pPr marL="514350" indent="-514350">
              <a:buFont typeface="+mj-lt"/>
              <a:buAutoNum type="alphaUcPeriod"/>
            </a:pPr>
            <a:r>
              <a:rPr lang="en-US" dirty="0" smtClean="0">
                <a:effectLst/>
              </a:rPr>
              <a:t>Slash-and-burn agriculture</a:t>
            </a:r>
          </a:p>
          <a:p>
            <a:pPr marL="514350" indent="-514350">
              <a:buFont typeface="+mj-lt"/>
              <a:buAutoNum type="alphaUcPeriod"/>
            </a:pPr>
            <a:r>
              <a:rPr lang="en-US" dirty="0" smtClean="0">
                <a:effectLst/>
              </a:rPr>
              <a:t>subsistence agriculture</a:t>
            </a:r>
            <a:endParaRPr lang="en-US" dirty="0">
              <a:effectLst/>
            </a:endParaRPr>
          </a:p>
        </p:txBody>
      </p:sp>
    </p:spTree>
    <p:extLst>
      <p:ext uri="{BB962C8B-B14F-4D97-AF65-F5344CB8AC3E}">
        <p14:creationId xmlns:p14="http://schemas.microsoft.com/office/powerpoint/2010/main" val="5592978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APHG Practice Exa</a:t>
            </a:r>
            <a:r>
              <a:rPr lang="en-US" dirty="0"/>
              <a:t>m</a:t>
            </a:r>
            <a:r>
              <a:rPr lang="en-US" dirty="0" smtClean="0"/>
              <a:t/>
            </a:r>
            <a:br>
              <a:rPr lang="en-US" dirty="0" smtClean="0"/>
            </a:br>
            <a:r>
              <a:rPr lang="en-US" dirty="0"/>
              <a:t> </a:t>
            </a:r>
            <a:r>
              <a:rPr lang="en-US" dirty="0" smtClean="0"/>
              <a:t> </a:t>
            </a:r>
            <a:r>
              <a:rPr lang="en-US" dirty="0" smtClean="0">
                <a:solidFill>
                  <a:schemeClr val="accent2"/>
                </a:solidFill>
              </a:rPr>
              <a:t>ROUND 2</a:t>
            </a:r>
            <a:endParaRPr lang="en-US" dirty="0">
              <a:solidFill>
                <a:schemeClr val="accent2"/>
              </a:solidFill>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51719604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21. Which type of agriculture is found primarily in developing countries?</a:t>
            </a:r>
          </a:p>
          <a:p>
            <a:pPr marL="0" indent="0">
              <a:buNone/>
            </a:pPr>
            <a:endParaRPr lang="en-US" dirty="0" smtClean="0">
              <a:effectLst/>
            </a:endParaRPr>
          </a:p>
          <a:p>
            <a:pPr marL="514350" indent="-514350">
              <a:buFont typeface="+mj-lt"/>
              <a:buAutoNum type="alphaUcPeriod"/>
            </a:pPr>
            <a:r>
              <a:rPr lang="en-US" dirty="0" smtClean="0">
                <a:effectLst/>
              </a:rPr>
              <a:t>Several different crops produced in the same year</a:t>
            </a:r>
          </a:p>
          <a:p>
            <a:pPr marL="514350" indent="-514350">
              <a:buFont typeface="+mj-lt"/>
              <a:buAutoNum type="alphaUcPeriod"/>
            </a:pPr>
            <a:r>
              <a:rPr lang="en-US" dirty="0" smtClean="0">
                <a:effectLst/>
              </a:rPr>
              <a:t>Truck farming</a:t>
            </a:r>
          </a:p>
          <a:p>
            <a:pPr marL="514350" indent="-514350">
              <a:buFont typeface="+mj-lt"/>
              <a:buAutoNum type="alphaUcPeriod"/>
            </a:pPr>
            <a:r>
              <a:rPr lang="en-US" dirty="0" smtClean="0">
                <a:effectLst/>
              </a:rPr>
              <a:t>Mediterranean</a:t>
            </a:r>
          </a:p>
          <a:p>
            <a:pPr marL="514350" indent="-514350">
              <a:buFont typeface="+mj-lt"/>
              <a:buAutoNum type="alphaUcPeriod"/>
            </a:pPr>
            <a:r>
              <a:rPr lang="en-US" dirty="0" smtClean="0">
                <a:effectLst/>
              </a:rPr>
              <a:t>Livestock ranching</a:t>
            </a:r>
          </a:p>
          <a:p>
            <a:endParaRPr lang="en-US" dirty="0"/>
          </a:p>
        </p:txBody>
      </p:sp>
    </p:spTree>
    <p:extLst>
      <p:ext uri="{BB962C8B-B14F-4D97-AF65-F5344CB8AC3E}">
        <p14:creationId xmlns:p14="http://schemas.microsoft.com/office/powerpoint/2010/main" val="3788036695"/>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620486"/>
            <a:ext cx="10515600" cy="5556477"/>
          </a:xfrm>
        </p:spPr>
        <p:txBody>
          <a:bodyPr>
            <a:normAutofit/>
          </a:bodyPr>
          <a:lstStyle/>
          <a:p>
            <a:pPr marL="0" indent="0">
              <a:buNone/>
            </a:pPr>
            <a:r>
              <a:rPr lang="en-US" dirty="0" smtClean="0"/>
              <a:t>22. Which of the following definitions best matches the term "assimilation?" </a:t>
            </a:r>
          </a:p>
          <a:p>
            <a:pPr marL="0" indent="0">
              <a:buNone/>
            </a:pPr>
            <a:endParaRPr lang="en-US" dirty="0" smtClean="0"/>
          </a:p>
          <a:p>
            <a:pPr marL="457200" indent="-457200">
              <a:buFont typeface="+mj-lt"/>
              <a:buAutoNum type="alphaUcPeriod"/>
            </a:pPr>
            <a:r>
              <a:rPr lang="en-US" dirty="0" smtClean="0"/>
              <a:t>The process of a less dominant culture losing their culture to a more dominant one.</a:t>
            </a:r>
          </a:p>
          <a:p>
            <a:pPr marL="457200" indent="-457200">
              <a:buFont typeface="+mj-lt"/>
              <a:buAutoNum type="alphaUcPeriod"/>
            </a:pPr>
            <a:r>
              <a:rPr lang="en-US" dirty="0" smtClean="0"/>
              <a:t>When a language develops distinct variations in pronunciation and vocabulary, based on geographic regions. </a:t>
            </a:r>
          </a:p>
          <a:p>
            <a:pPr marL="457200" indent="-457200">
              <a:buFont typeface="+mj-lt"/>
              <a:buAutoNum type="alphaUcPeriod"/>
            </a:pPr>
            <a:r>
              <a:rPr lang="en-US" dirty="0" smtClean="0"/>
              <a:t>The development of an increasingly integrated global economy.</a:t>
            </a:r>
          </a:p>
          <a:p>
            <a:pPr marL="457200" indent="-457200">
              <a:buFont typeface="+mj-lt"/>
              <a:buAutoNum type="alphaUcPeriod"/>
            </a:pPr>
            <a:r>
              <a:rPr lang="en-US" dirty="0" smtClean="0"/>
              <a:t>The adoption of cultural traits by one group when it comes into contact with another cultural group. </a:t>
            </a:r>
            <a:endParaRPr lang="en-US" dirty="0"/>
          </a:p>
        </p:txBody>
      </p:sp>
    </p:spTree>
    <p:extLst>
      <p:ext uri="{BB962C8B-B14F-4D97-AF65-F5344CB8AC3E}">
        <p14:creationId xmlns:p14="http://schemas.microsoft.com/office/powerpoint/2010/main" val="3887877325"/>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normAutofit/>
          </a:bodyPr>
          <a:lstStyle/>
          <a:p>
            <a:pPr marL="0" indent="0">
              <a:buNone/>
            </a:pPr>
            <a:r>
              <a:rPr lang="en-US" dirty="0" smtClean="0"/>
              <a:t>23. Which of the following examples would Juan Carlos consider as a "push factor," as he considers moving from his home country of Mexico to Canada? </a:t>
            </a:r>
          </a:p>
          <a:p>
            <a:pPr marL="0" indent="0">
              <a:buNone/>
            </a:pPr>
            <a:endParaRPr lang="en-US" dirty="0" smtClean="0"/>
          </a:p>
          <a:p>
            <a:pPr marL="457200" indent="-457200">
              <a:buFont typeface="+mj-lt"/>
              <a:buAutoNum type="alphaUcPeriod"/>
            </a:pPr>
            <a:r>
              <a:rPr lang="en-US" dirty="0" smtClean="0"/>
              <a:t>Harsh climates and weather conditions in Canada</a:t>
            </a:r>
          </a:p>
          <a:p>
            <a:pPr marL="457200" indent="-457200">
              <a:buFont typeface="+mj-lt"/>
              <a:buAutoNum type="alphaUcPeriod"/>
            </a:pPr>
            <a:r>
              <a:rPr lang="en-US" dirty="0" smtClean="0"/>
              <a:t>A federally funded health care system in Canada</a:t>
            </a:r>
          </a:p>
          <a:p>
            <a:pPr marL="457200" indent="-457200">
              <a:buFont typeface="+mj-lt"/>
              <a:buAutoNum type="alphaUcPeriod"/>
            </a:pPr>
            <a:r>
              <a:rPr lang="en-US" dirty="0" smtClean="0"/>
              <a:t>A large majority of people practice his religion (</a:t>
            </a:r>
            <a:r>
              <a:rPr lang="en-US" dirty="0" err="1" smtClean="0"/>
              <a:t>Catholocism</a:t>
            </a:r>
            <a:r>
              <a:rPr lang="en-US" dirty="0" smtClean="0"/>
              <a:t>) in his home country</a:t>
            </a:r>
          </a:p>
          <a:p>
            <a:pPr marL="457200" indent="-457200">
              <a:buFont typeface="+mj-lt"/>
              <a:buAutoNum type="alphaUcPeriod"/>
            </a:pPr>
            <a:r>
              <a:rPr lang="en-US" dirty="0" smtClean="0"/>
              <a:t>High crime rates and drug problems in his hometown of Mexico </a:t>
            </a:r>
            <a:endParaRPr lang="en-US" dirty="0"/>
          </a:p>
        </p:txBody>
      </p:sp>
    </p:spTree>
    <p:extLst>
      <p:ext uri="{BB962C8B-B14F-4D97-AF65-F5344CB8AC3E}">
        <p14:creationId xmlns:p14="http://schemas.microsoft.com/office/powerpoint/2010/main" val="2430532361"/>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normAutofit/>
          </a:bodyPr>
          <a:lstStyle/>
          <a:p>
            <a:pPr marL="0" indent="0">
              <a:buNone/>
            </a:pPr>
            <a:r>
              <a:rPr lang="en-US" dirty="0" smtClean="0"/>
              <a:t>24. A</a:t>
            </a:r>
            <a:r>
              <a:rPr lang="en-US" dirty="0" smtClean="0">
                <a:effectLst/>
              </a:rPr>
              <a:t>ccording to von </a:t>
            </a:r>
            <a:r>
              <a:rPr lang="en-US" dirty="0" err="1" smtClean="0">
                <a:effectLst/>
              </a:rPr>
              <a:t>Thunen's</a:t>
            </a:r>
            <a:r>
              <a:rPr lang="en-US" dirty="0" smtClean="0">
                <a:effectLst/>
              </a:rPr>
              <a:t> Model, which agricultural zone is closest to the market?</a:t>
            </a:r>
          </a:p>
          <a:p>
            <a:pPr marL="0" indent="0">
              <a:buNone/>
            </a:pPr>
            <a:endParaRPr lang="en-US" dirty="0" smtClean="0">
              <a:effectLst/>
            </a:endParaRPr>
          </a:p>
          <a:p>
            <a:pPr marL="514350" indent="-514350">
              <a:buFont typeface="+mj-lt"/>
              <a:buAutoNum type="alphaUcPeriod"/>
            </a:pPr>
            <a:r>
              <a:rPr lang="en-US" dirty="0" smtClean="0">
                <a:effectLst/>
              </a:rPr>
              <a:t>Livestock</a:t>
            </a:r>
          </a:p>
          <a:p>
            <a:pPr marL="514350" indent="-514350">
              <a:buFont typeface="+mj-lt"/>
              <a:buAutoNum type="alphaUcPeriod"/>
            </a:pPr>
            <a:r>
              <a:rPr lang="en-US" dirty="0" smtClean="0">
                <a:effectLst/>
              </a:rPr>
              <a:t>Commercial Grain</a:t>
            </a:r>
          </a:p>
          <a:p>
            <a:pPr marL="514350" indent="-514350">
              <a:buFont typeface="+mj-lt"/>
              <a:buAutoNum type="alphaUcPeriod"/>
            </a:pPr>
            <a:r>
              <a:rPr lang="en-US" dirty="0" smtClean="0">
                <a:effectLst/>
              </a:rPr>
              <a:t>Dairy Farming</a:t>
            </a:r>
          </a:p>
          <a:p>
            <a:pPr marL="514350" indent="-514350">
              <a:buFont typeface="+mj-lt"/>
              <a:buAutoNum type="alphaUcPeriod"/>
            </a:pPr>
            <a:r>
              <a:rPr lang="en-US" dirty="0" smtClean="0">
                <a:effectLst/>
              </a:rPr>
              <a:t>Forestry</a:t>
            </a:r>
            <a:endParaRPr lang="en-US" dirty="0">
              <a:effectLst/>
            </a:endParaRPr>
          </a:p>
        </p:txBody>
      </p:sp>
    </p:spTree>
    <p:extLst>
      <p:ext uri="{BB962C8B-B14F-4D97-AF65-F5344CB8AC3E}">
        <p14:creationId xmlns:p14="http://schemas.microsoft.com/office/powerpoint/2010/main" val="4156601969"/>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25. All of the following are assumptions made in the von </a:t>
            </a:r>
            <a:r>
              <a:rPr lang="en-US" dirty="0" err="1" smtClean="0">
                <a:effectLst/>
              </a:rPr>
              <a:t>Thunen</a:t>
            </a:r>
            <a:r>
              <a:rPr lang="en-US" dirty="0" smtClean="0">
                <a:effectLst/>
              </a:rPr>
              <a:t> model EXCEPT</a:t>
            </a:r>
          </a:p>
          <a:p>
            <a:pPr marL="0" indent="0">
              <a:buNone/>
            </a:pPr>
            <a:endParaRPr lang="en-US" dirty="0" smtClean="0">
              <a:effectLst/>
            </a:endParaRPr>
          </a:p>
          <a:p>
            <a:pPr marL="514350" indent="-514350">
              <a:buFont typeface="+mj-lt"/>
              <a:buAutoNum type="alphaUcPeriod"/>
            </a:pPr>
            <a:r>
              <a:rPr lang="en-US" dirty="0" smtClean="0">
                <a:effectLst/>
              </a:rPr>
              <a:t>Terrain has forested areas with several small lakes and rivers</a:t>
            </a:r>
          </a:p>
          <a:p>
            <a:pPr marL="514350" indent="-514350">
              <a:buFont typeface="+mj-lt"/>
              <a:buAutoNum type="alphaUcPeriod"/>
            </a:pPr>
            <a:r>
              <a:rPr lang="en-US" dirty="0" smtClean="0">
                <a:effectLst/>
              </a:rPr>
              <a:t>Farmers sell all of their harvest</a:t>
            </a:r>
          </a:p>
          <a:p>
            <a:pPr marL="514350" indent="-514350">
              <a:buFont typeface="+mj-lt"/>
              <a:buAutoNum type="alphaUcPeriod"/>
            </a:pPr>
            <a:r>
              <a:rPr lang="en-US" dirty="0" smtClean="0">
                <a:effectLst/>
              </a:rPr>
              <a:t>The city is located centrally within an isolated state</a:t>
            </a:r>
          </a:p>
          <a:p>
            <a:pPr marL="514350" indent="-514350">
              <a:buFont typeface="+mj-lt"/>
              <a:buAutoNum type="alphaUcPeriod"/>
            </a:pPr>
            <a:r>
              <a:rPr lang="en-US" dirty="0" smtClean="0">
                <a:effectLst/>
              </a:rPr>
              <a:t>Soil and climate are the same</a:t>
            </a:r>
          </a:p>
          <a:p>
            <a:endParaRPr lang="en-US" dirty="0"/>
          </a:p>
        </p:txBody>
      </p:sp>
    </p:spTree>
    <p:extLst>
      <p:ext uri="{BB962C8B-B14F-4D97-AF65-F5344CB8AC3E}">
        <p14:creationId xmlns:p14="http://schemas.microsoft.com/office/powerpoint/2010/main" val="4211281459"/>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26. According to </a:t>
            </a:r>
            <a:r>
              <a:rPr lang="en-US" dirty="0" err="1" smtClean="0">
                <a:effectLst/>
              </a:rPr>
              <a:t>Ravenstein’s</a:t>
            </a:r>
            <a:r>
              <a:rPr lang="en-US" dirty="0" smtClean="0">
                <a:effectLst/>
              </a:rPr>
              <a:t> Laws of Migration, every migration flow </a:t>
            </a:r>
            <a:r>
              <a:rPr lang="en-US" dirty="0" err="1" smtClean="0">
                <a:effectLst/>
              </a:rPr>
              <a:t>generatesa</a:t>
            </a:r>
            <a:r>
              <a:rPr lang="en-US" dirty="0" smtClean="0">
                <a:effectLst/>
              </a:rPr>
              <a:t> return migration flow. This phenomenon is known as</a:t>
            </a:r>
          </a:p>
          <a:p>
            <a:pPr marL="0" indent="0">
              <a:buNone/>
            </a:pPr>
            <a:endParaRPr lang="en-US" dirty="0" smtClean="0">
              <a:effectLst/>
            </a:endParaRPr>
          </a:p>
          <a:p>
            <a:pPr marL="514350" indent="-514350">
              <a:buFont typeface="+mj-lt"/>
              <a:buAutoNum type="alphaUcPeriod"/>
            </a:pPr>
            <a:r>
              <a:rPr lang="en-US" dirty="0" smtClean="0">
                <a:effectLst/>
              </a:rPr>
              <a:t>counter-migration.</a:t>
            </a:r>
          </a:p>
          <a:p>
            <a:pPr marL="514350" indent="-514350">
              <a:buFont typeface="+mj-lt"/>
              <a:buAutoNum type="alphaUcPeriod"/>
            </a:pPr>
            <a:r>
              <a:rPr lang="en-US" dirty="0" smtClean="0">
                <a:effectLst/>
              </a:rPr>
              <a:t>counter-urbanization.</a:t>
            </a:r>
          </a:p>
          <a:p>
            <a:pPr marL="514350" indent="-514350">
              <a:buFont typeface="+mj-lt"/>
              <a:buAutoNum type="alphaUcPeriod"/>
            </a:pPr>
            <a:r>
              <a:rPr lang="en-US" dirty="0" smtClean="0">
                <a:effectLst/>
              </a:rPr>
              <a:t>reverse migration.</a:t>
            </a:r>
          </a:p>
          <a:p>
            <a:pPr marL="514350" indent="-514350">
              <a:buFont typeface="+mj-lt"/>
              <a:buAutoNum type="alphaUcPeriod"/>
            </a:pPr>
            <a:r>
              <a:rPr lang="en-US" dirty="0" smtClean="0">
                <a:effectLst/>
              </a:rPr>
              <a:t>transposed migration.</a:t>
            </a:r>
            <a:endParaRPr lang="en-US" dirty="0">
              <a:effectLst/>
            </a:endParaRPr>
          </a:p>
        </p:txBody>
      </p:sp>
    </p:spTree>
    <p:extLst>
      <p:ext uri="{BB962C8B-B14F-4D97-AF65-F5344CB8AC3E}">
        <p14:creationId xmlns:p14="http://schemas.microsoft.com/office/powerpoint/2010/main" val="1730470458"/>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484632"/>
            <a:ext cx="10058400" cy="5687568"/>
          </a:xfrm>
        </p:spPr>
        <p:txBody>
          <a:bodyPr>
            <a:normAutofit/>
          </a:bodyPr>
          <a:lstStyle/>
          <a:p>
            <a:pPr marL="0" indent="0">
              <a:buNone/>
            </a:pPr>
            <a:r>
              <a:rPr lang="en-US" dirty="0" smtClean="0"/>
              <a:t>4. The world’s population in 1985 was approximately 5 billion people. With a consistent rate of growth, the total population was expected to reach 10 billion in about 35 years - year 2020. The period of 35 years is known as </a:t>
            </a:r>
          </a:p>
          <a:p>
            <a:pPr marL="0" indent="0">
              <a:buNone/>
            </a:pPr>
            <a:endParaRPr lang="en-US" dirty="0" smtClean="0"/>
          </a:p>
          <a:p>
            <a:pPr marL="457200" indent="-457200">
              <a:buFont typeface="+mj-lt"/>
              <a:buAutoNum type="alphaUcPeriod"/>
            </a:pPr>
            <a:r>
              <a:rPr lang="en-US" dirty="0" smtClean="0"/>
              <a:t>Demographic transition rate</a:t>
            </a:r>
          </a:p>
          <a:p>
            <a:pPr marL="457200" indent="-457200">
              <a:buFont typeface="+mj-lt"/>
              <a:buAutoNum type="alphaUcPeriod"/>
            </a:pPr>
            <a:r>
              <a:rPr lang="en-US" dirty="0" smtClean="0"/>
              <a:t>Life expectancy</a:t>
            </a:r>
          </a:p>
          <a:p>
            <a:pPr marL="457200" indent="-457200">
              <a:buFont typeface="+mj-lt"/>
              <a:buAutoNum type="alphaUcPeriod"/>
            </a:pPr>
            <a:r>
              <a:rPr lang="en-US" dirty="0" smtClean="0"/>
              <a:t>Natural increase rate</a:t>
            </a:r>
          </a:p>
          <a:p>
            <a:pPr marL="457200" indent="-457200">
              <a:buFont typeface="+mj-lt"/>
              <a:buAutoNum type="alphaUcPeriod"/>
            </a:pPr>
            <a:r>
              <a:rPr lang="en-US" dirty="0" smtClean="0"/>
              <a:t>Doubling time </a:t>
            </a:r>
            <a:endParaRPr lang="en-US" dirty="0"/>
          </a:p>
        </p:txBody>
      </p:sp>
    </p:spTree>
    <p:extLst>
      <p:ext uri="{BB962C8B-B14F-4D97-AF65-F5344CB8AC3E}">
        <p14:creationId xmlns:p14="http://schemas.microsoft.com/office/powerpoint/2010/main" val="7120398"/>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484632"/>
            <a:ext cx="10058400" cy="5687568"/>
          </a:xfrm>
        </p:spPr>
        <p:txBody>
          <a:bodyPr>
            <a:normAutofit/>
          </a:bodyPr>
          <a:lstStyle/>
          <a:p>
            <a:pPr marL="0" indent="0">
              <a:buNone/>
            </a:pPr>
            <a:r>
              <a:rPr lang="en-US" dirty="0" smtClean="0"/>
              <a:t>27. In which area of the world is life expectancy the lowest? </a:t>
            </a:r>
          </a:p>
          <a:p>
            <a:pPr marL="0" indent="0">
              <a:buNone/>
            </a:pPr>
            <a:endParaRPr lang="en-US" dirty="0" smtClean="0"/>
          </a:p>
          <a:p>
            <a:pPr marL="457200" indent="-457200">
              <a:buFont typeface="+mj-lt"/>
              <a:buAutoNum type="alphaUcPeriod"/>
            </a:pPr>
            <a:r>
              <a:rPr lang="en-US" dirty="0" smtClean="0"/>
              <a:t>Africa</a:t>
            </a:r>
          </a:p>
          <a:p>
            <a:pPr marL="457200" indent="-457200">
              <a:buFont typeface="+mj-lt"/>
              <a:buAutoNum type="alphaUcPeriod"/>
            </a:pPr>
            <a:r>
              <a:rPr lang="en-US" dirty="0" smtClean="0"/>
              <a:t>South America</a:t>
            </a:r>
          </a:p>
          <a:p>
            <a:pPr marL="457200" indent="-457200">
              <a:buFont typeface="+mj-lt"/>
              <a:buAutoNum type="alphaUcPeriod"/>
            </a:pPr>
            <a:r>
              <a:rPr lang="en-US" dirty="0" smtClean="0"/>
              <a:t>Europe</a:t>
            </a:r>
          </a:p>
          <a:p>
            <a:pPr marL="457200" indent="-457200">
              <a:buFont typeface="+mj-lt"/>
              <a:buAutoNum type="alphaUcPeriod"/>
            </a:pPr>
            <a:r>
              <a:rPr lang="en-US" dirty="0" smtClean="0"/>
              <a:t>South Asia </a:t>
            </a:r>
          </a:p>
          <a:p>
            <a:endParaRPr lang="en-US" dirty="0"/>
          </a:p>
        </p:txBody>
      </p:sp>
    </p:spTree>
    <p:extLst>
      <p:ext uri="{BB962C8B-B14F-4D97-AF65-F5344CB8AC3E}">
        <p14:creationId xmlns:p14="http://schemas.microsoft.com/office/powerpoint/2010/main" val="1287279359"/>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28. Into which stage of the demographic transition model would Brazil and Mexico fit?</a:t>
            </a:r>
          </a:p>
          <a:p>
            <a:pPr marL="0" indent="0">
              <a:buNone/>
            </a:pPr>
            <a:endParaRPr lang="en-US" dirty="0" smtClean="0">
              <a:effectLst/>
            </a:endParaRPr>
          </a:p>
          <a:p>
            <a:pPr marL="514350" indent="-514350">
              <a:buFont typeface="+mj-lt"/>
              <a:buAutoNum type="alphaUcPeriod"/>
            </a:pPr>
            <a:r>
              <a:rPr lang="en-US" dirty="0" smtClean="0">
                <a:effectLst/>
              </a:rPr>
              <a:t>1</a:t>
            </a:r>
          </a:p>
          <a:p>
            <a:pPr marL="514350" indent="-514350">
              <a:buFont typeface="+mj-lt"/>
              <a:buAutoNum type="alphaUcPeriod"/>
            </a:pPr>
            <a:r>
              <a:rPr lang="en-US" dirty="0" smtClean="0">
                <a:effectLst/>
              </a:rPr>
              <a:t>2</a:t>
            </a:r>
          </a:p>
          <a:p>
            <a:pPr marL="514350" indent="-514350">
              <a:buFont typeface="+mj-lt"/>
              <a:buAutoNum type="alphaUcPeriod"/>
            </a:pPr>
            <a:r>
              <a:rPr lang="en-US" dirty="0" smtClean="0">
                <a:effectLst/>
              </a:rPr>
              <a:t>3</a:t>
            </a:r>
          </a:p>
          <a:p>
            <a:pPr marL="514350" indent="-514350">
              <a:buFont typeface="+mj-lt"/>
              <a:buAutoNum type="alphaUcPeriod"/>
            </a:pPr>
            <a:r>
              <a:rPr lang="en-US" dirty="0" smtClean="0">
                <a:effectLst/>
              </a:rPr>
              <a:t>4</a:t>
            </a:r>
          </a:p>
          <a:p>
            <a:endParaRPr lang="en-US" dirty="0"/>
          </a:p>
        </p:txBody>
      </p:sp>
    </p:spTree>
    <p:extLst>
      <p:ext uri="{BB962C8B-B14F-4D97-AF65-F5344CB8AC3E}">
        <p14:creationId xmlns:p14="http://schemas.microsoft.com/office/powerpoint/2010/main" val="1252183888"/>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29. According to the von </a:t>
            </a:r>
            <a:r>
              <a:rPr lang="en-US" dirty="0" err="1" smtClean="0">
                <a:effectLst/>
              </a:rPr>
              <a:t>Thunen</a:t>
            </a:r>
            <a:r>
              <a:rPr lang="en-US" dirty="0" smtClean="0">
                <a:effectLst/>
              </a:rPr>
              <a:t> model, what costs does a commercial farmer consider when deciding what crops to plant?</a:t>
            </a:r>
          </a:p>
          <a:p>
            <a:pPr marL="0" indent="0">
              <a:buNone/>
            </a:pPr>
            <a:endParaRPr lang="en-US" dirty="0" smtClean="0">
              <a:effectLst/>
            </a:endParaRPr>
          </a:p>
          <a:p>
            <a:pPr marL="514350" indent="-514350">
              <a:buFont typeface="+mj-lt"/>
              <a:buAutoNum type="alphaUcPeriod"/>
            </a:pPr>
            <a:r>
              <a:rPr lang="en-US" dirty="0" smtClean="0">
                <a:effectLst/>
              </a:rPr>
              <a:t>transportation costs</a:t>
            </a:r>
          </a:p>
          <a:p>
            <a:pPr marL="514350" indent="-514350">
              <a:buFont typeface="+mj-lt"/>
              <a:buAutoNum type="alphaUcPeriod"/>
            </a:pPr>
            <a:r>
              <a:rPr lang="en-US" dirty="0" smtClean="0">
                <a:effectLst/>
              </a:rPr>
              <a:t>cost of land</a:t>
            </a:r>
          </a:p>
          <a:p>
            <a:pPr marL="514350" indent="-514350">
              <a:buFont typeface="+mj-lt"/>
              <a:buAutoNum type="alphaUcPeriod"/>
            </a:pPr>
            <a:r>
              <a:rPr lang="en-US" dirty="0" smtClean="0">
                <a:effectLst/>
              </a:rPr>
              <a:t>transaction costs</a:t>
            </a:r>
          </a:p>
          <a:p>
            <a:pPr marL="514350" indent="-514350">
              <a:buFont typeface="+mj-lt"/>
              <a:buAutoNum type="alphaUcPeriod"/>
            </a:pPr>
            <a:r>
              <a:rPr lang="en-US" dirty="0" smtClean="0">
                <a:effectLst/>
              </a:rPr>
              <a:t>both transportation and cost of land</a:t>
            </a:r>
            <a:endParaRPr lang="en-US" dirty="0">
              <a:effectLst/>
            </a:endParaRPr>
          </a:p>
        </p:txBody>
      </p:sp>
    </p:spTree>
    <p:extLst>
      <p:ext uri="{BB962C8B-B14F-4D97-AF65-F5344CB8AC3E}">
        <p14:creationId xmlns:p14="http://schemas.microsoft.com/office/powerpoint/2010/main" val="2822803141"/>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30. The theory that farmers will adopt new and modern methods to keep up </a:t>
            </a:r>
            <a:r>
              <a:rPr lang="en-US" dirty="0" err="1" smtClean="0">
                <a:effectLst/>
              </a:rPr>
              <a:t>withdemand</a:t>
            </a:r>
            <a:r>
              <a:rPr lang="en-US" dirty="0" smtClean="0">
                <a:effectLst/>
              </a:rPr>
              <a:t> caused by an increasing population was proposed by</a:t>
            </a:r>
          </a:p>
          <a:p>
            <a:pPr marL="0" indent="0">
              <a:buNone/>
            </a:pPr>
            <a:endParaRPr lang="en-US" dirty="0" smtClean="0">
              <a:effectLst/>
            </a:endParaRPr>
          </a:p>
          <a:p>
            <a:pPr marL="514350" indent="-514350">
              <a:buFont typeface="+mj-lt"/>
              <a:buAutoNum type="alphaUcPeriod"/>
            </a:pPr>
            <a:r>
              <a:rPr lang="en-US" dirty="0" smtClean="0">
                <a:effectLst/>
              </a:rPr>
              <a:t> Thomas Malthus.</a:t>
            </a:r>
          </a:p>
          <a:p>
            <a:pPr marL="514350" indent="-514350">
              <a:buFont typeface="+mj-lt"/>
              <a:buAutoNum type="alphaUcPeriod"/>
            </a:pPr>
            <a:r>
              <a:rPr lang="en-US" dirty="0" smtClean="0">
                <a:effectLst/>
              </a:rPr>
              <a:t> Neo-Malthusians.</a:t>
            </a:r>
          </a:p>
          <a:p>
            <a:pPr marL="514350" indent="-514350">
              <a:buFont typeface="+mj-lt"/>
              <a:buAutoNum type="alphaUcPeriod"/>
            </a:pPr>
            <a:r>
              <a:rPr lang="en-US" dirty="0" smtClean="0">
                <a:effectLst/>
              </a:rPr>
              <a:t> Esther </a:t>
            </a:r>
            <a:r>
              <a:rPr lang="en-US" dirty="0" err="1" smtClean="0">
                <a:effectLst/>
              </a:rPr>
              <a:t>Boserup</a:t>
            </a:r>
            <a:r>
              <a:rPr lang="en-US" dirty="0" smtClean="0">
                <a:effectLst/>
              </a:rPr>
              <a:t>.</a:t>
            </a:r>
          </a:p>
          <a:p>
            <a:pPr marL="514350" indent="-514350">
              <a:buFont typeface="+mj-lt"/>
              <a:buAutoNum type="alphaUcPeriod"/>
            </a:pPr>
            <a:r>
              <a:rPr lang="en-US" dirty="0" smtClean="0">
                <a:effectLst/>
              </a:rPr>
              <a:t>Ernest </a:t>
            </a:r>
            <a:r>
              <a:rPr lang="en-US" dirty="0" err="1" smtClean="0">
                <a:effectLst/>
              </a:rPr>
              <a:t>Ravenstein</a:t>
            </a:r>
            <a:r>
              <a:rPr lang="en-US" dirty="0" smtClean="0">
                <a:effectLst/>
              </a:rPr>
              <a:t>.</a:t>
            </a:r>
            <a:endParaRPr lang="en-US" dirty="0">
              <a:effectLst/>
            </a:endParaRPr>
          </a:p>
        </p:txBody>
      </p:sp>
    </p:spTree>
    <p:extLst>
      <p:ext uri="{BB962C8B-B14F-4D97-AF65-F5344CB8AC3E}">
        <p14:creationId xmlns:p14="http://schemas.microsoft.com/office/powerpoint/2010/main" val="3070205428"/>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31. The location of a place using the latitude-longitude grid is called:</a:t>
            </a:r>
          </a:p>
          <a:p>
            <a:pPr marL="0" indent="0">
              <a:buNone/>
            </a:pPr>
            <a:r>
              <a:rPr lang="en-US" dirty="0" smtClean="0">
                <a:effectLst/>
              </a:rPr>
              <a:t> </a:t>
            </a:r>
          </a:p>
          <a:p>
            <a:pPr marL="514350" indent="-514350">
              <a:buFont typeface="+mj-lt"/>
              <a:buAutoNum type="alphaUcPeriod"/>
            </a:pPr>
            <a:r>
              <a:rPr lang="en-US" dirty="0" smtClean="0">
                <a:effectLst/>
              </a:rPr>
              <a:t>referenced location </a:t>
            </a:r>
          </a:p>
          <a:p>
            <a:pPr marL="514350" indent="-514350">
              <a:buFont typeface="+mj-lt"/>
              <a:buAutoNum type="alphaUcPeriod"/>
            </a:pPr>
            <a:r>
              <a:rPr lang="en-US" dirty="0" smtClean="0">
                <a:effectLst/>
              </a:rPr>
              <a:t>central location</a:t>
            </a:r>
          </a:p>
          <a:p>
            <a:pPr marL="514350" indent="-514350">
              <a:buFont typeface="+mj-lt"/>
              <a:buAutoNum type="alphaUcPeriod"/>
            </a:pPr>
            <a:r>
              <a:rPr lang="en-US" dirty="0" smtClean="0">
                <a:effectLst/>
              </a:rPr>
              <a:t>relative location</a:t>
            </a:r>
          </a:p>
          <a:p>
            <a:pPr marL="514350" indent="-514350">
              <a:buFont typeface="+mj-lt"/>
              <a:buAutoNum type="alphaUcPeriod"/>
            </a:pPr>
            <a:r>
              <a:rPr lang="en-US" dirty="0" smtClean="0">
                <a:effectLst/>
              </a:rPr>
              <a:t>absolute location </a:t>
            </a:r>
            <a:endParaRPr lang="en-US" dirty="0">
              <a:effectLst/>
            </a:endParaRPr>
          </a:p>
        </p:txBody>
      </p:sp>
    </p:spTree>
    <p:extLst>
      <p:ext uri="{BB962C8B-B14F-4D97-AF65-F5344CB8AC3E}">
        <p14:creationId xmlns:p14="http://schemas.microsoft.com/office/powerpoint/2010/main" val="308737565"/>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484632"/>
            <a:ext cx="10058400" cy="5687568"/>
          </a:xfrm>
        </p:spPr>
        <p:txBody>
          <a:bodyPr>
            <a:noAutofit/>
          </a:bodyPr>
          <a:lstStyle/>
          <a:p>
            <a:pPr marL="0" indent="0">
              <a:buNone/>
            </a:pPr>
            <a:r>
              <a:rPr lang="en-US" dirty="0" smtClean="0"/>
              <a:t>32. Scale is…         </a:t>
            </a:r>
          </a:p>
          <a:p>
            <a:pPr marL="0" indent="0">
              <a:buNone/>
            </a:pPr>
            <a:r>
              <a:rPr lang="en-US" dirty="0" smtClean="0"/>
              <a:t>                            </a:t>
            </a:r>
          </a:p>
          <a:p>
            <a:pPr marL="514350" indent="-514350">
              <a:buFont typeface="+mj-lt"/>
              <a:buAutoNum type="alphaUcPeriod"/>
            </a:pPr>
            <a:r>
              <a:rPr lang="en-US" dirty="0" smtClean="0"/>
              <a:t>the system used by geographers to transfer locations  from a globe to a map </a:t>
            </a:r>
          </a:p>
          <a:p>
            <a:pPr marL="514350" indent="-514350">
              <a:buFont typeface="+mj-lt"/>
              <a:buAutoNum type="alphaUcPeriod"/>
            </a:pPr>
            <a:r>
              <a:rPr lang="en-US" dirty="0" smtClean="0"/>
              <a:t>the extent of spread of a phenomenon over a given area</a:t>
            </a:r>
          </a:p>
          <a:p>
            <a:pPr marL="514350" indent="-514350">
              <a:buFont typeface="+mj-lt"/>
              <a:buAutoNum type="alphaUcPeriod"/>
            </a:pPr>
            <a:r>
              <a:rPr lang="en-US" dirty="0" smtClean="0"/>
              <a:t>the difference in elevation between two points in an area</a:t>
            </a:r>
          </a:p>
          <a:p>
            <a:pPr marL="514350" indent="-514350">
              <a:buFont typeface="+mj-lt"/>
              <a:buAutoNum type="alphaUcPeriod"/>
            </a:pPr>
            <a:r>
              <a:rPr lang="en-US" dirty="0" smtClean="0"/>
              <a:t>the relationship between the length of an object on a map and that feature on the landscape </a:t>
            </a:r>
            <a:endParaRPr lang="en-US" dirty="0"/>
          </a:p>
        </p:txBody>
      </p:sp>
    </p:spTree>
    <p:extLst>
      <p:ext uri="{BB962C8B-B14F-4D97-AF65-F5344CB8AC3E}">
        <p14:creationId xmlns:p14="http://schemas.microsoft.com/office/powerpoint/2010/main" val="3517901009"/>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33. The location of a place based on nearby characteristics.</a:t>
            </a:r>
          </a:p>
          <a:p>
            <a:pPr marL="0" indent="0">
              <a:buNone/>
            </a:pPr>
            <a:endParaRPr lang="en-US" dirty="0" smtClean="0">
              <a:effectLst/>
            </a:endParaRPr>
          </a:p>
          <a:p>
            <a:pPr marL="514350" indent="-514350">
              <a:buFont typeface="+mj-lt"/>
              <a:buAutoNum type="alphaUcPeriod"/>
            </a:pPr>
            <a:r>
              <a:rPr lang="en-US" dirty="0" smtClean="0">
                <a:effectLst/>
              </a:rPr>
              <a:t>site</a:t>
            </a:r>
          </a:p>
          <a:p>
            <a:pPr marL="514350" indent="-514350">
              <a:buFont typeface="+mj-lt"/>
              <a:buAutoNum type="alphaUcPeriod"/>
            </a:pPr>
            <a:r>
              <a:rPr lang="en-US" dirty="0" smtClean="0">
                <a:effectLst/>
              </a:rPr>
              <a:t>regionalism</a:t>
            </a:r>
          </a:p>
          <a:p>
            <a:pPr marL="514350" indent="-514350">
              <a:buFont typeface="+mj-lt"/>
              <a:buAutoNum type="alphaUcPeriod"/>
            </a:pPr>
            <a:r>
              <a:rPr lang="en-US" dirty="0" smtClean="0">
                <a:effectLst/>
              </a:rPr>
              <a:t>situation </a:t>
            </a:r>
          </a:p>
          <a:p>
            <a:pPr marL="514350" indent="-514350">
              <a:buFont typeface="+mj-lt"/>
              <a:buAutoNum type="alphaUcPeriod"/>
            </a:pPr>
            <a:r>
              <a:rPr lang="en-US" dirty="0" smtClean="0">
                <a:effectLst/>
              </a:rPr>
              <a:t>place</a:t>
            </a:r>
          </a:p>
          <a:p>
            <a:endParaRPr lang="en-US" dirty="0"/>
          </a:p>
        </p:txBody>
      </p:sp>
    </p:spTree>
    <p:extLst>
      <p:ext uri="{BB962C8B-B14F-4D97-AF65-F5344CB8AC3E}">
        <p14:creationId xmlns:p14="http://schemas.microsoft.com/office/powerpoint/2010/main" val="1880921860"/>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34. What type of diffusion is when the idea is adopted, but changed?</a:t>
            </a:r>
          </a:p>
          <a:p>
            <a:pPr marL="0" indent="0">
              <a:buNone/>
            </a:pPr>
            <a:endParaRPr lang="en-US" dirty="0" smtClean="0">
              <a:effectLst/>
            </a:endParaRPr>
          </a:p>
          <a:p>
            <a:pPr marL="514350" indent="-514350">
              <a:buFont typeface="+mj-lt"/>
              <a:buAutoNum type="alphaUcPeriod"/>
            </a:pPr>
            <a:r>
              <a:rPr lang="en-US" dirty="0" smtClean="0">
                <a:effectLst/>
              </a:rPr>
              <a:t>Stimulus</a:t>
            </a:r>
          </a:p>
          <a:p>
            <a:pPr marL="514350" indent="-514350">
              <a:buFont typeface="+mj-lt"/>
              <a:buAutoNum type="alphaUcPeriod"/>
            </a:pPr>
            <a:r>
              <a:rPr lang="en-US" dirty="0" smtClean="0">
                <a:effectLst/>
              </a:rPr>
              <a:t>Relocation</a:t>
            </a:r>
          </a:p>
          <a:p>
            <a:pPr marL="514350" indent="-514350">
              <a:buFont typeface="+mj-lt"/>
              <a:buAutoNum type="alphaUcPeriod"/>
            </a:pPr>
            <a:r>
              <a:rPr lang="en-US" dirty="0" smtClean="0">
                <a:effectLst/>
              </a:rPr>
              <a:t>Hierarchical</a:t>
            </a:r>
          </a:p>
          <a:p>
            <a:pPr marL="514350" indent="-514350">
              <a:buFont typeface="+mj-lt"/>
              <a:buAutoNum type="alphaUcPeriod"/>
            </a:pPr>
            <a:r>
              <a:rPr lang="en-US" dirty="0" smtClean="0">
                <a:effectLst/>
              </a:rPr>
              <a:t>Contagious</a:t>
            </a:r>
            <a:endParaRPr lang="en-US" dirty="0">
              <a:effectLst/>
            </a:endParaRPr>
          </a:p>
        </p:txBody>
      </p:sp>
    </p:spTree>
    <p:extLst>
      <p:ext uri="{BB962C8B-B14F-4D97-AF65-F5344CB8AC3E}">
        <p14:creationId xmlns:p14="http://schemas.microsoft.com/office/powerpoint/2010/main" val="1904992052"/>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t>35. In </a:t>
            </a:r>
            <a:r>
              <a:rPr lang="en-US" dirty="0"/>
              <a:t>the demographic transition model, which stage would traditionally involve an agricultural society?</a:t>
            </a:r>
            <a:br>
              <a:rPr lang="en-US" dirty="0"/>
            </a:br>
            <a:endParaRPr lang="en-US" dirty="0"/>
          </a:p>
          <a:p>
            <a:pPr marL="457200" indent="-457200">
              <a:buFont typeface="+mj-lt"/>
              <a:buAutoNum type="alphaUcPeriod"/>
            </a:pPr>
            <a:r>
              <a:rPr lang="en-US" dirty="0"/>
              <a:t> Stage </a:t>
            </a:r>
            <a:r>
              <a:rPr lang="en-US" dirty="0" smtClean="0"/>
              <a:t>1</a:t>
            </a:r>
            <a:endParaRPr lang="en-US" dirty="0"/>
          </a:p>
          <a:p>
            <a:pPr marL="457200" indent="-457200">
              <a:buFont typeface="+mj-lt"/>
              <a:buAutoNum type="alphaUcPeriod"/>
            </a:pPr>
            <a:r>
              <a:rPr lang="en-US" dirty="0"/>
              <a:t>Stage </a:t>
            </a:r>
            <a:r>
              <a:rPr lang="en-US" dirty="0" smtClean="0"/>
              <a:t>2</a:t>
            </a:r>
            <a:endParaRPr lang="en-US" dirty="0"/>
          </a:p>
          <a:p>
            <a:pPr marL="457200" indent="-457200">
              <a:buFont typeface="+mj-lt"/>
              <a:buAutoNum type="alphaUcPeriod"/>
            </a:pPr>
            <a:r>
              <a:rPr lang="en-US" dirty="0"/>
              <a:t>Stage </a:t>
            </a:r>
            <a:r>
              <a:rPr lang="en-US" dirty="0" smtClean="0"/>
              <a:t>3</a:t>
            </a:r>
            <a:endParaRPr lang="en-US" dirty="0"/>
          </a:p>
          <a:p>
            <a:pPr marL="457200" indent="-457200">
              <a:buFont typeface="+mj-lt"/>
              <a:buAutoNum type="alphaUcPeriod"/>
            </a:pPr>
            <a:r>
              <a:rPr lang="en-US" dirty="0"/>
              <a:t>Stage 4</a:t>
            </a:r>
          </a:p>
          <a:p>
            <a:endParaRPr lang="en-US" dirty="0"/>
          </a:p>
        </p:txBody>
      </p:sp>
    </p:spTree>
    <p:extLst>
      <p:ext uri="{BB962C8B-B14F-4D97-AF65-F5344CB8AC3E}">
        <p14:creationId xmlns:p14="http://schemas.microsoft.com/office/powerpoint/2010/main" val="260483952"/>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t>36. Heterogeneous </a:t>
            </a:r>
            <a:r>
              <a:rPr lang="en-US" dirty="0"/>
              <a:t>Population</a:t>
            </a:r>
            <a:br>
              <a:rPr lang="en-US" dirty="0"/>
            </a:br>
            <a:endParaRPr lang="en-US" dirty="0"/>
          </a:p>
          <a:p>
            <a:pPr marL="457200" indent="-457200">
              <a:buFont typeface="+mj-lt"/>
              <a:buAutoNum type="alphaUcPeriod"/>
            </a:pPr>
            <a:r>
              <a:rPr lang="en-US" dirty="0"/>
              <a:t>Folk Culture</a:t>
            </a:r>
          </a:p>
          <a:p>
            <a:pPr marL="457200" indent="-457200">
              <a:buFont typeface="+mj-lt"/>
              <a:buAutoNum type="alphaUcPeriod"/>
            </a:pPr>
            <a:r>
              <a:rPr lang="en-US" dirty="0"/>
              <a:t>Pop Culture</a:t>
            </a:r>
          </a:p>
          <a:p>
            <a:pPr marL="457200" indent="-457200">
              <a:buFont typeface="+mj-lt"/>
              <a:buAutoNum type="alphaUcPeriod"/>
            </a:pPr>
            <a:r>
              <a:rPr lang="en-US" dirty="0"/>
              <a:t>Neither</a:t>
            </a:r>
          </a:p>
          <a:p>
            <a:pPr marL="457200" indent="-457200">
              <a:buFont typeface="+mj-lt"/>
              <a:buAutoNum type="alphaUcPeriod"/>
            </a:pPr>
            <a:r>
              <a:rPr lang="en-US" dirty="0"/>
              <a:t>Both</a:t>
            </a:r>
            <a:endParaRPr lang="en-US" dirty="0">
              <a:effectLst/>
            </a:endParaRPr>
          </a:p>
        </p:txBody>
      </p:sp>
    </p:spTree>
    <p:extLst>
      <p:ext uri="{BB962C8B-B14F-4D97-AF65-F5344CB8AC3E}">
        <p14:creationId xmlns:p14="http://schemas.microsoft.com/office/powerpoint/2010/main" val="4219221606"/>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365125"/>
            <a:ext cx="10515600" cy="5811838"/>
          </a:xfrm>
        </p:spPr>
        <p:txBody>
          <a:bodyPr>
            <a:normAutofit/>
          </a:bodyPr>
          <a:lstStyle/>
          <a:p>
            <a:pPr marL="0" indent="0">
              <a:buNone/>
            </a:pPr>
            <a:r>
              <a:rPr lang="en-US" dirty="0" smtClean="0"/>
              <a:t>5. Which of the following is TRUE about the difference between folk culture and popular culture? </a:t>
            </a:r>
          </a:p>
          <a:p>
            <a:pPr marL="0" indent="0">
              <a:buNone/>
            </a:pPr>
            <a:endParaRPr lang="en-US" dirty="0" smtClean="0"/>
          </a:p>
          <a:p>
            <a:pPr marL="457200" indent="-457200">
              <a:buFont typeface="+mj-lt"/>
              <a:buAutoNum type="alphaUcPeriod"/>
            </a:pPr>
            <a:r>
              <a:rPr lang="en-US" dirty="0" smtClean="0"/>
              <a:t>Popular culture is usually practiced by a relatively small group of people</a:t>
            </a:r>
          </a:p>
          <a:p>
            <a:pPr marL="457200" indent="-457200">
              <a:buFont typeface="+mj-lt"/>
              <a:buAutoNum type="alphaUcPeriod"/>
            </a:pPr>
            <a:r>
              <a:rPr lang="en-US" dirty="0" smtClean="0"/>
              <a:t>Popular culture is usually practiced by people living in isolation from other groups</a:t>
            </a:r>
          </a:p>
          <a:p>
            <a:pPr marL="457200" indent="-457200">
              <a:buFont typeface="+mj-lt"/>
              <a:buAutoNum type="alphaUcPeriod"/>
            </a:pPr>
            <a:r>
              <a:rPr lang="en-US" dirty="0" smtClean="0"/>
              <a:t>Folk culture is usually practiced by homogenous groups</a:t>
            </a:r>
          </a:p>
          <a:p>
            <a:pPr marL="457200" indent="-457200">
              <a:buFont typeface="+mj-lt"/>
              <a:buAutoNum type="alphaUcPeriod"/>
            </a:pPr>
            <a:r>
              <a:rPr lang="en-US" dirty="0"/>
              <a:t>F</a:t>
            </a:r>
            <a:r>
              <a:rPr lang="en-US" dirty="0" smtClean="0"/>
              <a:t>olk culture is usually practiced by a relatively large group of people </a:t>
            </a:r>
          </a:p>
          <a:p>
            <a:pPr marL="457200" indent="-457200">
              <a:buFont typeface="+mj-lt"/>
              <a:buAutoNum type="alphaUcPeriod"/>
            </a:pPr>
            <a:endParaRPr lang="en-US" dirty="0"/>
          </a:p>
        </p:txBody>
      </p:sp>
    </p:spTree>
    <p:extLst>
      <p:ext uri="{BB962C8B-B14F-4D97-AF65-F5344CB8AC3E}">
        <p14:creationId xmlns:p14="http://schemas.microsoft.com/office/powerpoint/2010/main" val="3839176909"/>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t>37. Asian </a:t>
            </a:r>
            <a:r>
              <a:rPr lang="en-US" dirty="0"/>
              <a:t>populations in the United States are disproportionately concentrated in </a:t>
            </a:r>
          </a:p>
          <a:p>
            <a:endParaRPr lang="en-US" dirty="0" smtClean="0"/>
          </a:p>
          <a:p>
            <a:pPr marL="457200" indent="-457200">
              <a:buFont typeface="+mj-lt"/>
              <a:buAutoNum type="alphaUcPeriod"/>
            </a:pPr>
            <a:r>
              <a:rPr lang="en-US" dirty="0" smtClean="0"/>
              <a:t>West</a:t>
            </a:r>
            <a:endParaRPr lang="en-US" dirty="0"/>
          </a:p>
          <a:p>
            <a:pPr marL="457200" indent="-457200">
              <a:buFont typeface="+mj-lt"/>
              <a:buAutoNum type="alphaUcPeriod"/>
            </a:pPr>
            <a:r>
              <a:rPr lang="en-US" dirty="0"/>
              <a:t>East</a:t>
            </a:r>
          </a:p>
          <a:p>
            <a:pPr marL="457200" indent="-457200">
              <a:buFont typeface="+mj-lt"/>
              <a:buAutoNum type="alphaUcPeriod"/>
            </a:pPr>
            <a:r>
              <a:rPr lang="en-US" dirty="0"/>
              <a:t>South </a:t>
            </a:r>
          </a:p>
          <a:p>
            <a:pPr marL="457200" indent="-457200">
              <a:buFont typeface="+mj-lt"/>
              <a:buAutoNum type="alphaUcPeriod"/>
            </a:pPr>
            <a:r>
              <a:rPr lang="en-US" dirty="0"/>
              <a:t>Midwest</a:t>
            </a:r>
          </a:p>
          <a:p>
            <a:endParaRPr lang="en-US" dirty="0"/>
          </a:p>
        </p:txBody>
      </p:sp>
    </p:spTree>
    <p:extLst>
      <p:ext uri="{BB962C8B-B14F-4D97-AF65-F5344CB8AC3E}">
        <p14:creationId xmlns:p14="http://schemas.microsoft.com/office/powerpoint/2010/main" val="1184140872"/>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normAutofit/>
          </a:bodyPr>
          <a:lstStyle/>
          <a:p>
            <a:pPr marL="0" indent="0">
              <a:buNone/>
            </a:pPr>
            <a:r>
              <a:rPr lang="en-US" dirty="0" smtClean="0"/>
              <a:t>38. Which geographer believed the world's population growth was far outpacing the world's ability to create food? </a:t>
            </a:r>
          </a:p>
          <a:p>
            <a:pPr marL="0" indent="0">
              <a:buNone/>
            </a:pPr>
            <a:endParaRPr lang="en-US" dirty="0" smtClean="0"/>
          </a:p>
          <a:p>
            <a:pPr marL="457200" indent="-457200">
              <a:buFont typeface="+mj-lt"/>
              <a:buAutoNum type="alphaUcPeriod"/>
            </a:pPr>
            <a:r>
              <a:rPr lang="en-US" dirty="0" smtClean="0"/>
              <a:t>Thomas Malthus</a:t>
            </a:r>
          </a:p>
          <a:p>
            <a:pPr marL="457200" indent="-457200">
              <a:buFont typeface="+mj-lt"/>
              <a:buAutoNum type="alphaUcPeriod"/>
            </a:pPr>
            <a:r>
              <a:rPr lang="en-US" dirty="0" smtClean="0"/>
              <a:t>Ernest W. Burgess</a:t>
            </a:r>
          </a:p>
          <a:p>
            <a:pPr marL="457200" indent="-457200">
              <a:buFont typeface="+mj-lt"/>
              <a:buAutoNum type="alphaUcPeriod"/>
            </a:pPr>
            <a:r>
              <a:rPr lang="en-US" dirty="0" smtClean="0"/>
              <a:t>Carl Sauer</a:t>
            </a:r>
          </a:p>
          <a:p>
            <a:pPr marL="457200" indent="-457200">
              <a:buFont typeface="+mj-lt"/>
              <a:buAutoNum type="alphaUcPeriod"/>
            </a:pPr>
            <a:r>
              <a:rPr lang="en-US" dirty="0" smtClean="0"/>
              <a:t>Johann Heinrich von </a:t>
            </a:r>
            <a:r>
              <a:rPr lang="en-US" dirty="0" err="1" smtClean="0"/>
              <a:t>Thunen</a:t>
            </a:r>
            <a:r>
              <a:rPr lang="en-US" dirty="0" smtClean="0"/>
              <a:t> </a:t>
            </a:r>
          </a:p>
          <a:p>
            <a:pPr marL="457200" indent="-457200">
              <a:buFont typeface="+mj-lt"/>
              <a:buAutoNum type="alphaUcPeriod"/>
            </a:pPr>
            <a:endParaRPr lang="en-US" dirty="0"/>
          </a:p>
        </p:txBody>
      </p:sp>
    </p:spTree>
    <p:extLst>
      <p:ext uri="{BB962C8B-B14F-4D97-AF65-F5344CB8AC3E}">
        <p14:creationId xmlns:p14="http://schemas.microsoft.com/office/powerpoint/2010/main" val="545861134"/>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506186"/>
            <a:ext cx="10515600" cy="5670777"/>
          </a:xfrm>
        </p:spPr>
        <p:txBody>
          <a:bodyPr>
            <a:normAutofit/>
          </a:bodyPr>
          <a:lstStyle/>
          <a:p>
            <a:pPr marL="0" indent="0">
              <a:buNone/>
            </a:pPr>
            <a:r>
              <a:rPr lang="en-US" dirty="0" smtClean="0"/>
              <a:t>39. Which of the following would NOT be a good example of a cultural region? </a:t>
            </a:r>
          </a:p>
          <a:p>
            <a:pPr marL="0" indent="0">
              <a:buNone/>
            </a:pPr>
            <a:endParaRPr lang="en-US" dirty="0" smtClean="0"/>
          </a:p>
          <a:p>
            <a:pPr marL="457200" indent="-457200">
              <a:buFont typeface="+mj-lt"/>
              <a:buAutoNum type="alphaUcPeriod"/>
            </a:pPr>
            <a:r>
              <a:rPr lang="en-US" dirty="0" smtClean="0"/>
              <a:t>The Northern Hemisphere of the Earth</a:t>
            </a:r>
          </a:p>
          <a:p>
            <a:pPr marL="457200" indent="-457200">
              <a:buFont typeface="+mj-lt"/>
              <a:buAutoNum type="alphaUcPeriod"/>
            </a:pPr>
            <a:r>
              <a:rPr lang="en-US" dirty="0" smtClean="0"/>
              <a:t>The East Coast of the USA</a:t>
            </a:r>
          </a:p>
          <a:p>
            <a:pPr marL="457200" indent="-457200">
              <a:buFont typeface="+mj-lt"/>
              <a:buAutoNum type="alphaUcPeriod"/>
            </a:pPr>
            <a:r>
              <a:rPr lang="en-US" dirty="0" smtClean="0"/>
              <a:t>The Bible Belt</a:t>
            </a:r>
          </a:p>
          <a:p>
            <a:pPr marL="457200" indent="-457200">
              <a:buFont typeface="+mj-lt"/>
              <a:buAutoNum type="alphaUcPeriod"/>
            </a:pPr>
            <a:r>
              <a:rPr lang="en-US" dirty="0" smtClean="0"/>
              <a:t>Latin America </a:t>
            </a:r>
          </a:p>
          <a:p>
            <a:endParaRPr lang="en-US" dirty="0"/>
          </a:p>
        </p:txBody>
      </p:sp>
    </p:spTree>
    <p:extLst>
      <p:ext uri="{BB962C8B-B14F-4D97-AF65-F5344CB8AC3E}">
        <p14:creationId xmlns:p14="http://schemas.microsoft.com/office/powerpoint/2010/main" val="3904080899"/>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484632"/>
            <a:ext cx="10058400" cy="5687568"/>
          </a:xfrm>
        </p:spPr>
        <p:txBody>
          <a:bodyPr>
            <a:normAutofit/>
          </a:bodyPr>
          <a:lstStyle/>
          <a:p>
            <a:pPr marL="0" indent="0">
              <a:buNone/>
            </a:pPr>
            <a:r>
              <a:rPr lang="en-US" dirty="0" smtClean="0"/>
              <a:t>40. England's population pyramid would most likely resemble that of  </a:t>
            </a:r>
          </a:p>
          <a:p>
            <a:pPr marL="0" indent="0">
              <a:buNone/>
            </a:pPr>
            <a:endParaRPr lang="en-US" dirty="0" smtClean="0"/>
          </a:p>
          <a:p>
            <a:pPr marL="457200" indent="-457200">
              <a:buFont typeface="+mj-lt"/>
              <a:buAutoNum type="alphaUcPeriod"/>
            </a:pPr>
            <a:r>
              <a:rPr lang="en-US" dirty="0" smtClean="0"/>
              <a:t>Chile (South America)</a:t>
            </a:r>
          </a:p>
          <a:p>
            <a:pPr marL="457200" indent="-457200">
              <a:buFont typeface="+mj-lt"/>
              <a:buAutoNum type="alphaUcPeriod"/>
            </a:pPr>
            <a:r>
              <a:rPr lang="en-US" dirty="0" smtClean="0"/>
              <a:t>USA (North America)</a:t>
            </a:r>
          </a:p>
          <a:p>
            <a:pPr marL="457200" indent="-457200">
              <a:buFont typeface="+mj-lt"/>
              <a:buAutoNum type="alphaUcPeriod"/>
            </a:pPr>
            <a:r>
              <a:rPr lang="en-US" dirty="0" smtClean="0"/>
              <a:t>Denmark (Europe)</a:t>
            </a:r>
          </a:p>
          <a:p>
            <a:pPr marL="457200" indent="-457200">
              <a:buFont typeface="+mj-lt"/>
              <a:buAutoNum type="alphaUcPeriod"/>
            </a:pPr>
            <a:r>
              <a:rPr lang="en-US" dirty="0" smtClean="0"/>
              <a:t>Uganda (Africa) </a:t>
            </a:r>
          </a:p>
          <a:p>
            <a:endParaRPr lang="en-US" dirty="0"/>
          </a:p>
        </p:txBody>
      </p:sp>
    </p:spTree>
    <p:extLst>
      <p:ext uri="{BB962C8B-B14F-4D97-AF65-F5344CB8AC3E}">
        <p14:creationId xmlns:p14="http://schemas.microsoft.com/office/powerpoint/2010/main" val="2762019988"/>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APHG REVIEW</a:t>
            </a:r>
            <a:br>
              <a:rPr lang="en-US" dirty="0" smtClean="0"/>
            </a:br>
            <a:r>
              <a:rPr lang="en-US" dirty="0"/>
              <a:t> </a:t>
            </a:r>
            <a:r>
              <a:rPr lang="en-US" dirty="0" smtClean="0"/>
              <a:t> </a:t>
            </a:r>
            <a:r>
              <a:rPr lang="en-US" dirty="0" smtClean="0">
                <a:solidFill>
                  <a:schemeClr val="accent2"/>
                </a:solidFill>
              </a:rPr>
              <a:t>ROUND 2</a:t>
            </a:r>
            <a:endParaRPr lang="en-US" dirty="0">
              <a:solidFill>
                <a:schemeClr val="accent2"/>
              </a:solidFill>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8167740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21. Which type of agriculture is found primarily in developing countries?</a:t>
            </a:r>
          </a:p>
          <a:p>
            <a:pPr marL="0" indent="0">
              <a:buNone/>
            </a:pPr>
            <a:endParaRPr lang="en-US" dirty="0" smtClean="0">
              <a:effectLst/>
            </a:endParaRPr>
          </a:p>
          <a:p>
            <a:pPr marL="514350" indent="-514350">
              <a:buFont typeface="+mj-lt"/>
              <a:buAutoNum type="alphaUcPeriod"/>
            </a:pPr>
            <a:r>
              <a:rPr lang="en-US" dirty="0" smtClean="0">
                <a:effectLst/>
              </a:rPr>
              <a:t>Several different crops produced in the same year</a:t>
            </a:r>
          </a:p>
          <a:p>
            <a:pPr marL="514350" indent="-514350">
              <a:buFont typeface="+mj-lt"/>
              <a:buAutoNum type="alphaUcPeriod"/>
            </a:pPr>
            <a:r>
              <a:rPr lang="en-US" dirty="0" smtClean="0">
                <a:effectLst/>
              </a:rPr>
              <a:t>Truck farming</a:t>
            </a:r>
          </a:p>
          <a:p>
            <a:pPr marL="514350" indent="-514350">
              <a:buFont typeface="+mj-lt"/>
              <a:buAutoNum type="alphaUcPeriod"/>
            </a:pPr>
            <a:r>
              <a:rPr lang="en-US" dirty="0" smtClean="0">
                <a:effectLst/>
              </a:rPr>
              <a:t>Mediterranean</a:t>
            </a:r>
          </a:p>
          <a:p>
            <a:pPr marL="514350" indent="-514350">
              <a:buFont typeface="+mj-lt"/>
              <a:buAutoNum type="alphaUcPeriod"/>
            </a:pPr>
            <a:r>
              <a:rPr lang="en-US" dirty="0" smtClean="0">
                <a:effectLst/>
              </a:rPr>
              <a:t>Livestock ranching</a:t>
            </a:r>
          </a:p>
          <a:p>
            <a:endParaRPr lang="en-US" dirty="0"/>
          </a:p>
        </p:txBody>
      </p:sp>
    </p:spTree>
    <p:extLst>
      <p:ext uri="{BB962C8B-B14F-4D97-AF65-F5344CB8AC3E}">
        <p14:creationId xmlns:p14="http://schemas.microsoft.com/office/powerpoint/2010/main" val="34383384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620486"/>
            <a:ext cx="10515600" cy="5556477"/>
          </a:xfrm>
        </p:spPr>
        <p:txBody>
          <a:bodyPr>
            <a:normAutofit/>
          </a:bodyPr>
          <a:lstStyle/>
          <a:p>
            <a:pPr marL="0" indent="0">
              <a:buNone/>
            </a:pPr>
            <a:r>
              <a:rPr lang="en-US" dirty="0" smtClean="0"/>
              <a:t>22. Which of the following definitions best matches the term "assimilation?" </a:t>
            </a:r>
          </a:p>
          <a:p>
            <a:pPr marL="0" indent="0">
              <a:buNone/>
            </a:pPr>
            <a:endParaRPr lang="en-US" dirty="0" smtClean="0"/>
          </a:p>
          <a:p>
            <a:pPr marL="457200" indent="-457200">
              <a:buFont typeface="+mj-lt"/>
              <a:buAutoNum type="alphaUcPeriod"/>
            </a:pPr>
            <a:r>
              <a:rPr lang="en-US" dirty="0" smtClean="0"/>
              <a:t>The process of a less dominant culture losing their culture to a more dominant one.</a:t>
            </a:r>
          </a:p>
          <a:p>
            <a:pPr marL="457200" indent="-457200">
              <a:buFont typeface="+mj-lt"/>
              <a:buAutoNum type="alphaUcPeriod"/>
            </a:pPr>
            <a:r>
              <a:rPr lang="en-US" dirty="0" smtClean="0"/>
              <a:t>When a language develops distinct variations in pronunciation and vocabulary, based on geographic regions. </a:t>
            </a:r>
          </a:p>
          <a:p>
            <a:pPr marL="457200" indent="-457200">
              <a:buFont typeface="+mj-lt"/>
              <a:buAutoNum type="alphaUcPeriod"/>
            </a:pPr>
            <a:r>
              <a:rPr lang="en-US" dirty="0" smtClean="0"/>
              <a:t>The development of an increasingly integrated global economy.</a:t>
            </a:r>
          </a:p>
          <a:p>
            <a:pPr marL="457200" indent="-457200">
              <a:buFont typeface="+mj-lt"/>
              <a:buAutoNum type="alphaUcPeriod"/>
            </a:pPr>
            <a:r>
              <a:rPr lang="en-US" dirty="0" smtClean="0"/>
              <a:t>The adoption of cultural traits by one group when it comes into contact with another cultural group. </a:t>
            </a:r>
            <a:endParaRPr lang="en-US" dirty="0"/>
          </a:p>
        </p:txBody>
      </p:sp>
    </p:spTree>
    <p:extLst>
      <p:ext uri="{BB962C8B-B14F-4D97-AF65-F5344CB8AC3E}">
        <p14:creationId xmlns:p14="http://schemas.microsoft.com/office/powerpoint/2010/main" val="12508424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normAutofit/>
          </a:bodyPr>
          <a:lstStyle/>
          <a:p>
            <a:pPr marL="0" indent="0">
              <a:buNone/>
            </a:pPr>
            <a:r>
              <a:rPr lang="en-US" dirty="0" smtClean="0"/>
              <a:t>23. Which of the following examples would Juan Carlos consider as a "push factor," as he considers moving from his home country of Mexico to Canada? </a:t>
            </a:r>
          </a:p>
          <a:p>
            <a:pPr marL="0" indent="0">
              <a:buNone/>
            </a:pPr>
            <a:endParaRPr lang="en-US" dirty="0" smtClean="0"/>
          </a:p>
          <a:p>
            <a:pPr marL="457200" indent="-457200">
              <a:buFont typeface="+mj-lt"/>
              <a:buAutoNum type="alphaUcPeriod"/>
            </a:pPr>
            <a:r>
              <a:rPr lang="en-US" dirty="0" smtClean="0"/>
              <a:t>Harsh climates and weather conditions in Canada</a:t>
            </a:r>
          </a:p>
          <a:p>
            <a:pPr marL="457200" indent="-457200">
              <a:buFont typeface="+mj-lt"/>
              <a:buAutoNum type="alphaUcPeriod"/>
            </a:pPr>
            <a:r>
              <a:rPr lang="en-US" dirty="0" smtClean="0"/>
              <a:t>A federally funded health care system in Canada</a:t>
            </a:r>
          </a:p>
          <a:p>
            <a:pPr marL="457200" indent="-457200">
              <a:buFont typeface="+mj-lt"/>
              <a:buAutoNum type="alphaUcPeriod"/>
            </a:pPr>
            <a:r>
              <a:rPr lang="en-US" dirty="0" smtClean="0"/>
              <a:t>A large majority of people practice his religion (</a:t>
            </a:r>
            <a:r>
              <a:rPr lang="en-US" dirty="0" err="1" smtClean="0"/>
              <a:t>Catholocism</a:t>
            </a:r>
            <a:r>
              <a:rPr lang="en-US" dirty="0" smtClean="0"/>
              <a:t>) in his home country</a:t>
            </a:r>
          </a:p>
          <a:p>
            <a:pPr marL="457200" indent="-457200">
              <a:buFont typeface="+mj-lt"/>
              <a:buAutoNum type="alphaUcPeriod"/>
            </a:pPr>
            <a:r>
              <a:rPr lang="en-US" dirty="0" smtClean="0"/>
              <a:t>High crime rates and drug problems in his hometown of Mexico </a:t>
            </a:r>
            <a:endParaRPr lang="en-US" dirty="0"/>
          </a:p>
        </p:txBody>
      </p:sp>
    </p:spTree>
    <p:extLst>
      <p:ext uri="{BB962C8B-B14F-4D97-AF65-F5344CB8AC3E}">
        <p14:creationId xmlns:p14="http://schemas.microsoft.com/office/powerpoint/2010/main" val="27725626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normAutofit/>
          </a:bodyPr>
          <a:lstStyle/>
          <a:p>
            <a:pPr marL="0" indent="0">
              <a:buNone/>
            </a:pPr>
            <a:r>
              <a:rPr lang="en-US" dirty="0" smtClean="0"/>
              <a:t>24. A</a:t>
            </a:r>
            <a:r>
              <a:rPr lang="en-US" dirty="0" smtClean="0">
                <a:effectLst/>
              </a:rPr>
              <a:t>ccording to von </a:t>
            </a:r>
            <a:r>
              <a:rPr lang="en-US" dirty="0" err="1" smtClean="0">
                <a:effectLst/>
              </a:rPr>
              <a:t>Thunen's</a:t>
            </a:r>
            <a:r>
              <a:rPr lang="en-US" dirty="0" smtClean="0">
                <a:effectLst/>
              </a:rPr>
              <a:t> Model, which agricultural zone is closest to the market?</a:t>
            </a:r>
          </a:p>
          <a:p>
            <a:pPr marL="0" indent="0">
              <a:buNone/>
            </a:pPr>
            <a:endParaRPr lang="en-US" dirty="0" smtClean="0">
              <a:effectLst/>
            </a:endParaRPr>
          </a:p>
          <a:p>
            <a:pPr marL="514350" indent="-514350">
              <a:buFont typeface="+mj-lt"/>
              <a:buAutoNum type="alphaUcPeriod"/>
            </a:pPr>
            <a:r>
              <a:rPr lang="en-US" dirty="0" smtClean="0">
                <a:effectLst/>
              </a:rPr>
              <a:t>Livestock</a:t>
            </a:r>
          </a:p>
          <a:p>
            <a:pPr marL="514350" indent="-514350">
              <a:buFont typeface="+mj-lt"/>
              <a:buAutoNum type="alphaUcPeriod"/>
            </a:pPr>
            <a:r>
              <a:rPr lang="en-US" dirty="0" smtClean="0">
                <a:effectLst/>
              </a:rPr>
              <a:t>Commercial Grain</a:t>
            </a:r>
          </a:p>
          <a:p>
            <a:pPr marL="514350" indent="-514350">
              <a:buFont typeface="+mj-lt"/>
              <a:buAutoNum type="alphaUcPeriod"/>
            </a:pPr>
            <a:r>
              <a:rPr lang="en-US" dirty="0" smtClean="0">
                <a:effectLst/>
              </a:rPr>
              <a:t>Dairy Farming</a:t>
            </a:r>
          </a:p>
          <a:p>
            <a:pPr marL="514350" indent="-514350">
              <a:buFont typeface="+mj-lt"/>
              <a:buAutoNum type="alphaUcPeriod"/>
            </a:pPr>
            <a:r>
              <a:rPr lang="en-US" dirty="0" smtClean="0">
                <a:effectLst/>
              </a:rPr>
              <a:t>Forestry</a:t>
            </a:r>
            <a:endParaRPr lang="en-US" dirty="0">
              <a:effectLst/>
            </a:endParaRPr>
          </a:p>
        </p:txBody>
      </p:sp>
    </p:spTree>
    <p:extLst>
      <p:ext uri="{BB962C8B-B14F-4D97-AF65-F5344CB8AC3E}">
        <p14:creationId xmlns:p14="http://schemas.microsoft.com/office/powerpoint/2010/main" val="116052535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25. All of the following are assumptions made in the von </a:t>
            </a:r>
            <a:r>
              <a:rPr lang="en-US" dirty="0" err="1" smtClean="0">
                <a:effectLst/>
              </a:rPr>
              <a:t>Thunen</a:t>
            </a:r>
            <a:r>
              <a:rPr lang="en-US" dirty="0" smtClean="0">
                <a:effectLst/>
              </a:rPr>
              <a:t> model EXCEPT</a:t>
            </a:r>
          </a:p>
          <a:p>
            <a:pPr marL="0" indent="0">
              <a:buNone/>
            </a:pPr>
            <a:endParaRPr lang="en-US" dirty="0" smtClean="0">
              <a:effectLst/>
            </a:endParaRPr>
          </a:p>
          <a:p>
            <a:pPr marL="514350" indent="-514350">
              <a:buFont typeface="+mj-lt"/>
              <a:buAutoNum type="alphaUcPeriod"/>
            </a:pPr>
            <a:r>
              <a:rPr lang="en-US" dirty="0" smtClean="0">
                <a:effectLst/>
              </a:rPr>
              <a:t>Terrain has forested areas with several small lakes and rivers</a:t>
            </a:r>
          </a:p>
          <a:p>
            <a:pPr marL="514350" indent="-514350">
              <a:buFont typeface="+mj-lt"/>
              <a:buAutoNum type="alphaUcPeriod"/>
            </a:pPr>
            <a:r>
              <a:rPr lang="en-US" dirty="0" smtClean="0">
                <a:effectLst/>
              </a:rPr>
              <a:t>Farmers sell all of their harvest</a:t>
            </a:r>
          </a:p>
          <a:p>
            <a:pPr marL="514350" indent="-514350">
              <a:buFont typeface="+mj-lt"/>
              <a:buAutoNum type="alphaUcPeriod"/>
            </a:pPr>
            <a:r>
              <a:rPr lang="en-US" dirty="0" smtClean="0">
                <a:effectLst/>
              </a:rPr>
              <a:t>The city is located centrally within an isolated state</a:t>
            </a:r>
          </a:p>
          <a:p>
            <a:pPr marL="514350" indent="-514350">
              <a:buFont typeface="+mj-lt"/>
              <a:buAutoNum type="alphaUcPeriod"/>
            </a:pPr>
            <a:r>
              <a:rPr lang="en-US" dirty="0" smtClean="0">
                <a:effectLst/>
              </a:rPr>
              <a:t>Soil and climate are the same</a:t>
            </a:r>
          </a:p>
          <a:p>
            <a:endParaRPr lang="en-US" dirty="0"/>
          </a:p>
        </p:txBody>
      </p:sp>
    </p:spTree>
    <p:extLst>
      <p:ext uri="{BB962C8B-B14F-4D97-AF65-F5344CB8AC3E}">
        <p14:creationId xmlns:p14="http://schemas.microsoft.com/office/powerpoint/2010/main" val="25053424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6. According to the classic bid-rent curve, what happens to the value of land as one gets closer to the Central Business District (CBD)?</a:t>
            </a:r>
          </a:p>
          <a:p>
            <a:pPr marL="0" indent="0">
              <a:buNone/>
            </a:pPr>
            <a:endParaRPr lang="en-US" dirty="0" smtClean="0">
              <a:effectLst/>
            </a:endParaRPr>
          </a:p>
          <a:p>
            <a:pPr marL="514350" indent="-514350">
              <a:buFont typeface="+mj-lt"/>
              <a:buAutoNum type="alphaUcPeriod"/>
            </a:pPr>
            <a:r>
              <a:rPr lang="en-US" dirty="0" smtClean="0">
                <a:effectLst/>
              </a:rPr>
              <a:t> Land gets used more extensively.</a:t>
            </a:r>
          </a:p>
          <a:p>
            <a:pPr marL="514350" indent="-514350">
              <a:buFont typeface="+mj-lt"/>
              <a:buAutoNum type="alphaUcPeriod"/>
            </a:pPr>
            <a:r>
              <a:rPr lang="en-US" dirty="0" smtClean="0">
                <a:effectLst/>
              </a:rPr>
              <a:t> Land gets more expensive.</a:t>
            </a:r>
          </a:p>
          <a:p>
            <a:pPr marL="514350" indent="-514350">
              <a:buFont typeface="+mj-lt"/>
              <a:buAutoNum type="alphaUcPeriod"/>
            </a:pPr>
            <a:r>
              <a:rPr lang="en-US" dirty="0" smtClean="0">
                <a:effectLst/>
              </a:rPr>
              <a:t> Land gets used less intensively.</a:t>
            </a:r>
          </a:p>
          <a:p>
            <a:pPr marL="514350" indent="-514350">
              <a:buFont typeface="+mj-lt"/>
              <a:buAutoNum type="alphaUcPeriod"/>
            </a:pPr>
            <a:r>
              <a:rPr lang="en-US" dirty="0" smtClean="0">
                <a:effectLst/>
              </a:rPr>
              <a:t>Land gets more affordable along busy streets.</a:t>
            </a:r>
            <a:endParaRPr lang="en-US" dirty="0">
              <a:effectLst/>
            </a:endParaRPr>
          </a:p>
        </p:txBody>
      </p:sp>
    </p:spTree>
    <p:extLst>
      <p:ext uri="{BB962C8B-B14F-4D97-AF65-F5344CB8AC3E}">
        <p14:creationId xmlns:p14="http://schemas.microsoft.com/office/powerpoint/2010/main" val="625339599"/>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26. According to </a:t>
            </a:r>
            <a:r>
              <a:rPr lang="en-US" dirty="0" err="1" smtClean="0">
                <a:effectLst/>
              </a:rPr>
              <a:t>Ravenstein’s</a:t>
            </a:r>
            <a:r>
              <a:rPr lang="en-US" dirty="0" smtClean="0">
                <a:effectLst/>
              </a:rPr>
              <a:t> Laws of Migration, every migration flow </a:t>
            </a:r>
            <a:r>
              <a:rPr lang="en-US" dirty="0" err="1" smtClean="0">
                <a:effectLst/>
              </a:rPr>
              <a:t>generatesa</a:t>
            </a:r>
            <a:r>
              <a:rPr lang="en-US" dirty="0" smtClean="0">
                <a:effectLst/>
              </a:rPr>
              <a:t> return migration flow. This phenomenon is known as</a:t>
            </a:r>
          </a:p>
          <a:p>
            <a:pPr marL="0" indent="0">
              <a:buNone/>
            </a:pPr>
            <a:endParaRPr lang="en-US" dirty="0" smtClean="0">
              <a:effectLst/>
            </a:endParaRPr>
          </a:p>
          <a:p>
            <a:pPr marL="514350" indent="-514350">
              <a:buFont typeface="+mj-lt"/>
              <a:buAutoNum type="alphaUcPeriod"/>
            </a:pPr>
            <a:r>
              <a:rPr lang="en-US" dirty="0" smtClean="0">
                <a:effectLst/>
              </a:rPr>
              <a:t>counter-migration.</a:t>
            </a:r>
          </a:p>
          <a:p>
            <a:pPr marL="514350" indent="-514350">
              <a:buFont typeface="+mj-lt"/>
              <a:buAutoNum type="alphaUcPeriod"/>
            </a:pPr>
            <a:r>
              <a:rPr lang="en-US" dirty="0" smtClean="0">
                <a:effectLst/>
              </a:rPr>
              <a:t>counter-urbanization.</a:t>
            </a:r>
          </a:p>
          <a:p>
            <a:pPr marL="514350" indent="-514350">
              <a:buFont typeface="+mj-lt"/>
              <a:buAutoNum type="alphaUcPeriod"/>
            </a:pPr>
            <a:r>
              <a:rPr lang="en-US" dirty="0" smtClean="0">
                <a:effectLst/>
              </a:rPr>
              <a:t>reverse migration.</a:t>
            </a:r>
          </a:p>
          <a:p>
            <a:pPr marL="514350" indent="-514350">
              <a:buFont typeface="+mj-lt"/>
              <a:buAutoNum type="alphaUcPeriod"/>
            </a:pPr>
            <a:r>
              <a:rPr lang="en-US" dirty="0" smtClean="0">
                <a:effectLst/>
              </a:rPr>
              <a:t>transposed migration.</a:t>
            </a:r>
            <a:endParaRPr lang="en-US" dirty="0">
              <a:effectLst/>
            </a:endParaRPr>
          </a:p>
        </p:txBody>
      </p:sp>
    </p:spTree>
    <p:extLst>
      <p:ext uri="{BB962C8B-B14F-4D97-AF65-F5344CB8AC3E}">
        <p14:creationId xmlns:p14="http://schemas.microsoft.com/office/powerpoint/2010/main" val="19841483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484632"/>
            <a:ext cx="10058400" cy="5687568"/>
          </a:xfrm>
        </p:spPr>
        <p:txBody>
          <a:bodyPr>
            <a:normAutofit/>
          </a:bodyPr>
          <a:lstStyle/>
          <a:p>
            <a:pPr marL="0" indent="0">
              <a:buNone/>
            </a:pPr>
            <a:r>
              <a:rPr lang="en-US" dirty="0" smtClean="0"/>
              <a:t>27. In which area of the world is life expectancy the lowest? </a:t>
            </a:r>
          </a:p>
          <a:p>
            <a:pPr marL="0" indent="0">
              <a:buNone/>
            </a:pPr>
            <a:endParaRPr lang="en-US" dirty="0" smtClean="0"/>
          </a:p>
          <a:p>
            <a:pPr marL="457200" indent="-457200">
              <a:buFont typeface="+mj-lt"/>
              <a:buAutoNum type="alphaUcPeriod"/>
            </a:pPr>
            <a:r>
              <a:rPr lang="en-US" dirty="0" smtClean="0"/>
              <a:t>Africa</a:t>
            </a:r>
          </a:p>
          <a:p>
            <a:pPr marL="457200" indent="-457200">
              <a:buFont typeface="+mj-lt"/>
              <a:buAutoNum type="alphaUcPeriod"/>
            </a:pPr>
            <a:r>
              <a:rPr lang="en-US" dirty="0" smtClean="0"/>
              <a:t>South America</a:t>
            </a:r>
          </a:p>
          <a:p>
            <a:pPr marL="457200" indent="-457200">
              <a:buFont typeface="+mj-lt"/>
              <a:buAutoNum type="alphaUcPeriod"/>
            </a:pPr>
            <a:r>
              <a:rPr lang="en-US" dirty="0" smtClean="0"/>
              <a:t>Europe</a:t>
            </a:r>
          </a:p>
          <a:p>
            <a:pPr marL="457200" indent="-457200">
              <a:buFont typeface="+mj-lt"/>
              <a:buAutoNum type="alphaUcPeriod"/>
            </a:pPr>
            <a:r>
              <a:rPr lang="en-US" dirty="0" smtClean="0"/>
              <a:t>South Asia </a:t>
            </a:r>
          </a:p>
          <a:p>
            <a:endParaRPr lang="en-US" dirty="0"/>
          </a:p>
        </p:txBody>
      </p:sp>
    </p:spTree>
    <p:extLst>
      <p:ext uri="{BB962C8B-B14F-4D97-AF65-F5344CB8AC3E}">
        <p14:creationId xmlns:p14="http://schemas.microsoft.com/office/powerpoint/2010/main" val="33498597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28. Into which stage of the demographic transition model would Brazil and Mexico fit?</a:t>
            </a:r>
          </a:p>
          <a:p>
            <a:pPr marL="0" indent="0">
              <a:buNone/>
            </a:pPr>
            <a:endParaRPr lang="en-US" dirty="0" smtClean="0">
              <a:effectLst/>
            </a:endParaRPr>
          </a:p>
          <a:p>
            <a:pPr marL="514350" indent="-514350">
              <a:buFont typeface="+mj-lt"/>
              <a:buAutoNum type="alphaUcPeriod"/>
            </a:pPr>
            <a:r>
              <a:rPr lang="en-US" dirty="0" smtClean="0">
                <a:effectLst/>
              </a:rPr>
              <a:t>1</a:t>
            </a:r>
          </a:p>
          <a:p>
            <a:pPr marL="514350" indent="-514350">
              <a:buFont typeface="+mj-lt"/>
              <a:buAutoNum type="alphaUcPeriod"/>
            </a:pPr>
            <a:r>
              <a:rPr lang="en-US" dirty="0" smtClean="0">
                <a:effectLst/>
              </a:rPr>
              <a:t>2</a:t>
            </a:r>
          </a:p>
          <a:p>
            <a:pPr marL="514350" indent="-514350">
              <a:buFont typeface="+mj-lt"/>
              <a:buAutoNum type="alphaUcPeriod"/>
            </a:pPr>
            <a:r>
              <a:rPr lang="en-US" dirty="0" smtClean="0">
                <a:effectLst/>
              </a:rPr>
              <a:t>3</a:t>
            </a:r>
          </a:p>
          <a:p>
            <a:pPr marL="514350" indent="-514350">
              <a:buFont typeface="+mj-lt"/>
              <a:buAutoNum type="alphaUcPeriod"/>
            </a:pPr>
            <a:r>
              <a:rPr lang="en-US" dirty="0" smtClean="0">
                <a:effectLst/>
              </a:rPr>
              <a:t>4</a:t>
            </a:r>
          </a:p>
          <a:p>
            <a:endParaRPr lang="en-US" dirty="0"/>
          </a:p>
        </p:txBody>
      </p:sp>
    </p:spTree>
    <p:extLst>
      <p:ext uri="{BB962C8B-B14F-4D97-AF65-F5344CB8AC3E}">
        <p14:creationId xmlns:p14="http://schemas.microsoft.com/office/powerpoint/2010/main" val="25038872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29. According to the von </a:t>
            </a:r>
            <a:r>
              <a:rPr lang="en-US" dirty="0" err="1" smtClean="0">
                <a:effectLst/>
              </a:rPr>
              <a:t>Thunen</a:t>
            </a:r>
            <a:r>
              <a:rPr lang="en-US" dirty="0" smtClean="0">
                <a:effectLst/>
              </a:rPr>
              <a:t> model, what costs does a commercial farmer consider when deciding what crops to plant?</a:t>
            </a:r>
          </a:p>
          <a:p>
            <a:pPr marL="0" indent="0">
              <a:buNone/>
            </a:pPr>
            <a:endParaRPr lang="en-US" dirty="0" smtClean="0">
              <a:effectLst/>
            </a:endParaRPr>
          </a:p>
          <a:p>
            <a:pPr marL="514350" indent="-514350">
              <a:buFont typeface="+mj-lt"/>
              <a:buAutoNum type="alphaUcPeriod"/>
            </a:pPr>
            <a:r>
              <a:rPr lang="en-US" dirty="0" smtClean="0">
                <a:effectLst/>
              </a:rPr>
              <a:t>transportation costs</a:t>
            </a:r>
          </a:p>
          <a:p>
            <a:pPr marL="514350" indent="-514350">
              <a:buFont typeface="+mj-lt"/>
              <a:buAutoNum type="alphaUcPeriod"/>
            </a:pPr>
            <a:r>
              <a:rPr lang="en-US" dirty="0" smtClean="0">
                <a:effectLst/>
              </a:rPr>
              <a:t>cost of land</a:t>
            </a:r>
          </a:p>
          <a:p>
            <a:pPr marL="514350" indent="-514350">
              <a:buFont typeface="+mj-lt"/>
              <a:buAutoNum type="alphaUcPeriod"/>
            </a:pPr>
            <a:r>
              <a:rPr lang="en-US" dirty="0" smtClean="0">
                <a:effectLst/>
              </a:rPr>
              <a:t>transaction costs</a:t>
            </a:r>
          </a:p>
          <a:p>
            <a:pPr marL="514350" indent="-514350">
              <a:buFont typeface="+mj-lt"/>
              <a:buAutoNum type="alphaUcPeriod"/>
            </a:pPr>
            <a:r>
              <a:rPr lang="en-US" dirty="0" smtClean="0">
                <a:effectLst/>
              </a:rPr>
              <a:t>both transportation and cost of land</a:t>
            </a:r>
            <a:endParaRPr lang="en-US" dirty="0">
              <a:effectLst/>
            </a:endParaRPr>
          </a:p>
        </p:txBody>
      </p:sp>
    </p:spTree>
    <p:extLst>
      <p:ext uri="{BB962C8B-B14F-4D97-AF65-F5344CB8AC3E}">
        <p14:creationId xmlns:p14="http://schemas.microsoft.com/office/powerpoint/2010/main" val="3973604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30. The theory that farmers will adopt new and modern methods to keep up </a:t>
            </a:r>
            <a:r>
              <a:rPr lang="en-US" dirty="0" err="1" smtClean="0">
                <a:effectLst/>
              </a:rPr>
              <a:t>withdemand</a:t>
            </a:r>
            <a:r>
              <a:rPr lang="en-US" dirty="0" smtClean="0">
                <a:effectLst/>
              </a:rPr>
              <a:t> caused by an increasing population was proposed by</a:t>
            </a:r>
          </a:p>
          <a:p>
            <a:pPr marL="0" indent="0">
              <a:buNone/>
            </a:pPr>
            <a:endParaRPr lang="en-US" dirty="0" smtClean="0">
              <a:effectLst/>
            </a:endParaRPr>
          </a:p>
          <a:p>
            <a:pPr marL="514350" indent="-514350">
              <a:buFont typeface="+mj-lt"/>
              <a:buAutoNum type="alphaUcPeriod"/>
            </a:pPr>
            <a:r>
              <a:rPr lang="en-US" dirty="0" smtClean="0">
                <a:effectLst/>
              </a:rPr>
              <a:t> Thomas Malthus.</a:t>
            </a:r>
          </a:p>
          <a:p>
            <a:pPr marL="514350" indent="-514350">
              <a:buFont typeface="+mj-lt"/>
              <a:buAutoNum type="alphaUcPeriod"/>
            </a:pPr>
            <a:r>
              <a:rPr lang="en-US" dirty="0" smtClean="0">
                <a:effectLst/>
              </a:rPr>
              <a:t> Neo-Malthusians.</a:t>
            </a:r>
          </a:p>
          <a:p>
            <a:pPr marL="514350" indent="-514350">
              <a:buFont typeface="+mj-lt"/>
              <a:buAutoNum type="alphaUcPeriod"/>
            </a:pPr>
            <a:r>
              <a:rPr lang="en-US" dirty="0" smtClean="0">
                <a:effectLst/>
              </a:rPr>
              <a:t> Esther </a:t>
            </a:r>
            <a:r>
              <a:rPr lang="en-US" dirty="0" err="1" smtClean="0">
                <a:effectLst/>
              </a:rPr>
              <a:t>Boserup</a:t>
            </a:r>
            <a:r>
              <a:rPr lang="en-US" dirty="0" smtClean="0">
                <a:effectLst/>
              </a:rPr>
              <a:t>.</a:t>
            </a:r>
          </a:p>
          <a:p>
            <a:pPr marL="514350" indent="-514350">
              <a:buFont typeface="+mj-lt"/>
              <a:buAutoNum type="alphaUcPeriod"/>
            </a:pPr>
            <a:r>
              <a:rPr lang="en-US" dirty="0" smtClean="0">
                <a:effectLst/>
              </a:rPr>
              <a:t>Ernest </a:t>
            </a:r>
            <a:r>
              <a:rPr lang="en-US" dirty="0" err="1" smtClean="0">
                <a:effectLst/>
              </a:rPr>
              <a:t>Ravenstein</a:t>
            </a:r>
            <a:r>
              <a:rPr lang="en-US" dirty="0" smtClean="0">
                <a:effectLst/>
              </a:rPr>
              <a:t>.</a:t>
            </a:r>
            <a:endParaRPr lang="en-US" dirty="0">
              <a:effectLst/>
            </a:endParaRPr>
          </a:p>
        </p:txBody>
      </p:sp>
    </p:spTree>
    <p:extLst>
      <p:ext uri="{BB962C8B-B14F-4D97-AF65-F5344CB8AC3E}">
        <p14:creationId xmlns:p14="http://schemas.microsoft.com/office/powerpoint/2010/main" val="41503661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31. The location of a place using the latitude-longitude grid is called:</a:t>
            </a:r>
          </a:p>
          <a:p>
            <a:pPr marL="0" indent="0">
              <a:buNone/>
            </a:pPr>
            <a:r>
              <a:rPr lang="en-US" dirty="0" smtClean="0">
                <a:effectLst/>
              </a:rPr>
              <a:t> </a:t>
            </a:r>
          </a:p>
          <a:p>
            <a:pPr marL="514350" indent="-514350">
              <a:buFont typeface="+mj-lt"/>
              <a:buAutoNum type="alphaUcPeriod"/>
            </a:pPr>
            <a:r>
              <a:rPr lang="en-US" dirty="0" smtClean="0">
                <a:effectLst/>
              </a:rPr>
              <a:t>referenced location </a:t>
            </a:r>
          </a:p>
          <a:p>
            <a:pPr marL="514350" indent="-514350">
              <a:buFont typeface="+mj-lt"/>
              <a:buAutoNum type="alphaUcPeriod"/>
            </a:pPr>
            <a:r>
              <a:rPr lang="en-US" dirty="0" smtClean="0">
                <a:effectLst/>
              </a:rPr>
              <a:t>central location</a:t>
            </a:r>
          </a:p>
          <a:p>
            <a:pPr marL="514350" indent="-514350">
              <a:buFont typeface="+mj-lt"/>
              <a:buAutoNum type="alphaUcPeriod"/>
            </a:pPr>
            <a:r>
              <a:rPr lang="en-US" dirty="0" smtClean="0">
                <a:effectLst/>
              </a:rPr>
              <a:t>relative location</a:t>
            </a:r>
          </a:p>
          <a:p>
            <a:pPr marL="514350" indent="-514350">
              <a:buFont typeface="+mj-lt"/>
              <a:buAutoNum type="alphaUcPeriod"/>
            </a:pPr>
            <a:r>
              <a:rPr lang="en-US" dirty="0" smtClean="0">
                <a:effectLst/>
              </a:rPr>
              <a:t>absolute location </a:t>
            </a:r>
            <a:endParaRPr lang="en-US" dirty="0">
              <a:effectLst/>
            </a:endParaRPr>
          </a:p>
        </p:txBody>
      </p:sp>
    </p:spTree>
    <p:extLst>
      <p:ext uri="{BB962C8B-B14F-4D97-AF65-F5344CB8AC3E}">
        <p14:creationId xmlns:p14="http://schemas.microsoft.com/office/powerpoint/2010/main" val="9127808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484632"/>
            <a:ext cx="10058400" cy="5687568"/>
          </a:xfrm>
        </p:spPr>
        <p:txBody>
          <a:bodyPr>
            <a:noAutofit/>
          </a:bodyPr>
          <a:lstStyle/>
          <a:p>
            <a:pPr marL="0" indent="0">
              <a:buNone/>
            </a:pPr>
            <a:r>
              <a:rPr lang="en-US" dirty="0" smtClean="0"/>
              <a:t>32. Scale is…         </a:t>
            </a:r>
          </a:p>
          <a:p>
            <a:pPr marL="0" indent="0">
              <a:buNone/>
            </a:pPr>
            <a:r>
              <a:rPr lang="en-US" dirty="0" smtClean="0"/>
              <a:t>                            </a:t>
            </a:r>
          </a:p>
          <a:p>
            <a:pPr marL="514350" indent="-514350">
              <a:buFont typeface="+mj-lt"/>
              <a:buAutoNum type="alphaUcPeriod"/>
            </a:pPr>
            <a:r>
              <a:rPr lang="en-US" dirty="0" smtClean="0"/>
              <a:t>the system used by geographers to transfer locations  from a globe to a map </a:t>
            </a:r>
          </a:p>
          <a:p>
            <a:pPr marL="514350" indent="-514350">
              <a:buFont typeface="+mj-lt"/>
              <a:buAutoNum type="alphaUcPeriod"/>
            </a:pPr>
            <a:r>
              <a:rPr lang="en-US" dirty="0" smtClean="0"/>
              <a:t>the extent of spread of a phenomenon over a given area</a:t>
            </a:r>
          </a:p>
          <a:p>
            <a:pPr marL="514350" indent="-514350">
              <a:buFont typeface="+mj-lt"/>
              <a:buAutoNum type="alphaUcPeriod"/>
            </a:pPr>
            <a:r>
              <a:rPr lang="en-US" dirty="0" smtClean="0"/>
              <a:t>the difference in elevation between two points in an area</a:t>
            </a:r>
          </a:p>
          <a:p>
            <a:pPr marL="514350" indent="-514350">
              <a:buFont typeface="+mj-lt"/>
              <a:buAutoNum type="alphaUcPeriod"/>
            </a:pPr>
            <a:r>
              <a:rPr lang="en-US" dirty="0" smtClean="0"/>
              <a:t>the relationship between the length of an object on a map and that feature on the landscape </a:t>
            </a:r>
            <a:endParaRPr lang="en-US" dirty="0"/>
          </a:p>
        </p:txBody>
      </p:sp>
    </p:spTree>
    <p:extLst>
      <p:ext uri="{BB962C8B-B14F-4D97-AF65-F5344CB8AC3E}">
        <p14:creationId xmlns:p14="http://schemas.microsoft.com/office/powerpoint/2010/main" val="5295625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33. The location of a place based on nearby characteristics.</a:t>
            </a:r>
          </a:p>
          <a:p>
            <a:pPr marL="0" indent="0">
              <a:buNone/>
            </a:pPr>
            <a:endParaRPr lang="en-US" dirty="0" smtClean="0">
              <a:effectLst/>
            </a:endParaRPr>
          </a:p>
          <a:p>
            <a:pPr marL="514350" indent="-514350">
              <a:buFont typeface="+mj-lt"/>
              <a:buAutoNum type="alphaUcPeriod"/>
            </a:pPr>
            <a:r>
              <a:rPr lang="en-US" dirty="0" smtClean="0">
                <a:effectLst/>
              </a:rPr>
              <a:t>site</a:t>
            </a:r>
          </a:p>
          <a:p>
            <a:pPr marL="514350" indent="-514350">
              <a:buFont typeface="+mj-lt"/>
              <a:buAutoNum type="alphaUcPeriod"/>
            </a:pPr>
            <a:r>
              <a:rPr lang="en-US" dirty="0" smtClean="0">
                <a:effectLst/>
              </a:rPr>
              <a:t>regionalism</a:t>
            </a:r>
          </a:p>
          <a:p>
            <a:pPr marL="514350" indent="-514350">
              <a:buFont typeface="+mj-lt"/>
              <a:buAutoNum type="alphaUcPeriod"/>
            </a:pPr>
            <a:r>
              <a:rPr lang="en-US" dirty="0" smtClean="0">
                <a:effectLst/>
              </a:rPr>
              <a:t>situation </a:t>
            </a:r>
          </a:p>
          <a:p>
            <a:pPr marL="514350" indent="-514350">
              <a:buFont typeface="+mj-lt"/>
              <a:buAutoNum type="alphaUcPeriod"/>
            </a:pPr>
            <a:r>
              <a:rPr lang="en-US" dirty="0" smtClean="0">
                <a:effectLst/>
              </a:rPr>
              <a:t>place</a:t>
            </a:r>
          </a:p>
          <a:p>
            <a:endParaRPr lang="en-US" dirty="0"/>
          </a:p>
        </p:txBody>
      </p:sp>
    </p:spTree>
    <p:extLst>
      <p:ext uri="{BB962C8B-B14F-4D97-AF65-F5344CB8AC3E}">
        <p14:creationId xmlns:p14="http://schemas.microsoft.com/office/powerpoint/2010/main" val="26831250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34. What type of diffusion is when the idea is adopted, but changed?</a:t>
            </a:r>
          </a:p>
          <a:p>
            <a:pPr marL="0" indent="0">
              <a:buNone/>
            </a:pPr>
            <a:endParaRPr lang="en-US" dirty="0" smtClean="0">
              <a:effectLst/>
            </a:endParaRPr>
          </a:p>
          <a:p>
            <a:pPr marL="514350" indent="-514350">
              <a:buFont typeface="+mj-lt"/>
              <a:buAutoNum type="alphaUcPeriod"/>
            </a:pPr>
            <a:r>
              <a:rPr lang="en-US" dirty="0" smtClean="0">
                <a:effectLst/>
              </a:rPr>
              <a:t>Stimulus</a:t>
            </a:r>
          </a:p>
          <a:p>
            <a:pPr marL="514350" indent="-514350">
              <a:buFont typeface="+mj-lt"/>
              <a:buAutoNum type="alphaUcPeriod"/>
            </a:pPr>
            <a:r>
              <a:rPr lang="en-US" dirty="0" smtClean="0">
                <a:effectLst/>
              </a:rPr>
              <a:t>Relocation</a:t>
            </a:r>
          </a:p>
          <a:p>
            <a:pPr marL="514350" indent="-514350">
              <a:buFont typeface="+mj-lt"/>
              <a:buAutoNum type="alphaUcPeriod"/>
            </a:pPr>
            <a:r>
              <a:rPr lang="en-US" dirty="0" smtClean="0">
                <a:effectLst/>
              </a:rPr>
              <a:t>Hierarchical</a:t>
            </a:r>
          </a:p>
          <a:p>
            <a:pPr marL="514350" indent="-514350">
              <a:buFont typeface="+mj-lt"/>
              <a:buAutoNum type="alphaUcPeriod"/>
            </a:pPr>
            <a:r>
              <a:rPr lang="en-US" dirty="0" smtClean="0">
                <a:effectLst/>
              </a:rPr>
              <a:t>Contagious</a:t>
            </a:r>
            <a:endParaRPr lang="en-US" dirty="0">
              <a:effectLst/>
            </a:endParaRPr>
          </a:p>
        </p:txBody>
      </p:sp>
    </p:spTree>
    <p:extLst>
      <p:ext uri="{BB962C8B-B14F-4D97-AF65-F5344CB8AC3E}">
        <p14:creationId xmlns:p14="http://schemas.microsoft.com/office/powerpoint/2010/main" val="12631611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t>35. In </a:t>
            </a:r>
            <a:r>
              <a:rPr lang="en-US" dirty="0"/>
              <a:t>the demographic transition model, which stage would traditionally involve an agricultural society?</a:t>
            </a:r>
            <a:br>
              <a:rPr lang="en-US" dirty="0"/>
            </a:br>
            <a:endParaRPr lang="en-US" dirty="0"/>
          </a:p>
          <a:p>
            <a:pPr marL="457200" indent="-457200">
              <a:buFont typeface="+mj-lt"/>
              <a:buAutoNum type="alphaUcPeriod"/>
            </a:pPr>
            <a:r>
              <a:rPr lang="en-US" dirty="0"/>
              <a:t> Stage </a:t>
            </a:r>
            <a:r>
              <a:rPr lang="en-US" dirty="0" smtClean="0"/>
              <a:t>1</a:t>
            </a:r>
            <a:endParaRPr lang="en-US" dirty="0"/>
          </a:p>
          <a:p>
            <a:pPr marL="457200" indent="-457200">
              <a:buFont typeface="+mj-lt"/>
              <a:buAutoNum type="alphaUcPeriod"/>
            </a:pPr>
            <a:r>
              <a:rPr lang="en-US" dirty="0"/>
              <a:t>Stage </a:t>
            </a:r>
            <a:r>
              <a:rPr lang="en-US" dirty="0" smtClean="0"/>
              <a:t>2</a:t>
            </a:r>
            <a:endParaRPr lang="en-US" dirty="0"/>
          </a:p>
          <a:p>
            <a:pPr marL="457200" indent="-457200">
              <a:buFont typeface="+mj-lt"/>
              <a:buAutoNum type="alphaUcPeriod"/>
            </a:pPr>
            <a:r>
              <a:rPr lang="en-US" dirty="0"/>
              <a:t>Stage </a:t>
            </a:r>
            <a:r>
              <a:rPr lang="en-US" dirty="0" smtClean="0"/>
              <a:t>3</a:t>
            </a:r>
            <a:endParaRPr lang="en-US" dirty="0"/>
          </a:p>
          <a:p>
            <a:pPr marL="457200" indent="-457200">
              <a:buFont typeface="+mj-lt"/>
              <a:buAutoNum type="alphaUcPeriod"/>
            </a:pPr>
            <a:r>
              <a:rPr lang="en-US" dirty="0"/>
              <a:t>Stage 4</a:t>
            </a:r>
          </a:p>
          <a:p>
            <a:endParaRPr lang="en-US" dirty="0"/>
          </a:p>
        </p:txBody>
      </p:sp>
    </p:spTree>
    <p:extLst>
      <p:ext uri="{BB962C8B-B14F-4D97-AF65-F5344CB8AC3E}">
        <p14:creationId xmlns:p14="http://schemas.microsoft.com/office/powerpoint/2010/main" val="36548017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7. The visible imprint put on the environment by people is called?</a:t>
            </a:r>
          </a:p>
          <a:p>
            <a:pPr marL="0" indent="0">
              <a:buNone/>
            </a:pPr>
            <a:endParaRPr lang="en-US" dirty="0" smtClean="0">
              <a:effectLst/>
            </a:endParaRPr>
          </a:p>
          <a:p>
            <a:pPr marL="514350" indent="-514350">
              <a:buFont typeface="+mj-lt"/>
              <a:buAutoNum type="alphaUcPeriod"/>
            </a:pPr>
            <a:r>
              <a:rPr lang="en-US" dirty="0" smtClean="0">
                <a:effectLst/>
              </a:rPr>
              <a:t>Cultural Landscape </a:t>
            </a:r>
          </a:p>
          <a:p>
            <a:pPr marL="514350" indent="-514350">
              <a:buFont typeface="+mj-lt"/>
              <a:buAutoNum type="alphaUcPeriod"/>
            </a:pPr>
            <a:r>
              <a:rPr lang="en-US" dirty="0" smtClean="0">
                <a:effectLst/>
              </a:rPr>
              <a:t>Place</a:t>
            </a:r>
          </a:p>
          <a:p>
            <a:pPr marL="514350" indent="-514350">
              <a:buFont typeface="+mj-lt"/>
              <a:buAutoNum type="alphaUcPeriod"/>
            </a:pPr>
            <a:r>
              <a:rPr lang="en-US" dirty="0" smtClean="0">
                <a:effectLst/>
              </a:rPr>
              <a:t> Location</a:t>
            </a:r>
          </a:p>
          <a:p>
            <a:pPr marL="514350" indent="-514350">
              <a:buFont typeface="+mj-lt"/>
              <a:buAutoNum type="alphaUcPeriod"/>
            </a:pPr>
            <a:r>
              <a:rPr lang="en-US" dirty="0" smtClean="0">
                <a:effectLst/>
              </a:rPr>
              <a:t> Human Environment Interaction </a:t>
            </a:r>
            <a:endParaRPr lang="en-US" dirty="0">
              <a:effectLst/>
            </a:endParaRPr>
          </a:p>
        </p:txBody>
      </p:sp>
    </p:spTree>
    <p:extLst>
      <p:ext uri="{BB962C8B-B14F-4D97-AF65-F5344CB8AC3E}">
        <p14:creationId xmlns:p14="http://schemas.microsoft.com/office/powerpoint/2010/main" val="465332059"/>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t>36. Heterogeneous </a:t>
            </a:r>
            <a:r>
              <a:rPr lang="en-US" dirty="0"/>
              <a:t>Population</a:t>
            </a:r>
            <a:br>
              <a:rPr lang="en-US" dirty="0"/>
            </a:br>
            <a:endParaRPr lang="en-US" dirty="0"/>
          </a:p>
          <a:p>
            <a:pPr marL="457200" indent="-457200">
              <a:buFont typeface="+mj-lt"/>
              <a:buAutoNum type="alphaUcPeriod"/>
            </a:pPr>
            <a:r>
              <a:rPr lang="en-US" dirty="0"/>
              <a:t>Folk Culture</a:t>
            </a:r>
          </a:p>
          <a:p>
            <a:pPr marL="457200" indent="-457200">
              <a:buFont typeface="+mj-lt"/>
              <a:buAutoNum type="alphaUcPeriod"/>
            </a:pPr>
            <a:r>
              <a:rPr lang="en-US" dirty="0"/>
              <a:t>Pop Culture</a:t>
            </a:r>
          </a:p>
          <a:p>
            <a:pPr marL="457200" indent="-457200">
              <a:buFont typeface="+mj-lt"/>
              <a:buAutoNum type="alphaUcPeriod"/>
            </a:pPr>
            <a:r>
              <a:rPr lang="en-US" dirty="0"/>
              <a:t>Neither</a:t>
            </a:r>
          </a:p>
          <a:p>
            <a:pPr marL="457200" indent="-457200">
              <a:buFont typeface="+mj-lt"/>
              <a:buAutoNum type="alphaUcPeriod"/>
            </a:pPr>
            <a:r>
              <a:rPr lang="en-US" dirty="0"/>
              <a:t>Both</a:t>
            </a:r>
            <a:endParaRPr lang="en-US" dirty="0">
              <a:effectLst/>
            </a:endParaRPr>
          </a:p>
        </p:txBody>
      </p:sp>
    </p:spTree>
    <p:extLst>
      <p:ext uri="{BB962C8B-B14F-4D97-AF65-F5344CB8AC3E}">
        <p14:creationId xmlns:p14="http://schemas.microsoft.com/office/powerpoint/2010/main" val="21224749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t>37. Asian </a:t>
            </a:r>
            <a:r>
              <a:rPr lang="en-US" dirty="0"/>
              <a:t>populations in the United States are disproportionately concentrated in </a:t>
            </a:r>
          </a:p>
          <a:p>
            <a:endParaRPr lang="en-US" dirty="0" smtClean="0"/>
          </a:p>
          <a:p>
            <a:pPr marL="457200" indent="-457200">
              <a:buFont typeface="+mj-lt"/>
              <a:buAutoNum type="alphaUcPeriod"/>
            </a:pPr>
            <a:r>
              <a:rPr lang="en-US" dirty="0" smtClean="0"/>
              <a:t>West</a:t>
            </a:r>
            <a:endParaRPr lang="en-US" dirty="0"/>
          </a:p>
          <a:p>
            <a:pPr marL="457200" indent="-457200">
              <a:buFont typeface="+mj-lt"/>
              <a:buAutoNum type="alphaUcPeriod"/>
            </a:pPr>
            <a:r>
              <a:rPr lang="en-US" dirty="0"/>
              <a:t>East</a:t>
            </a:r>
          </a:p>
          <a:p>
            <a:pPr marL="457200" indent="-457200">
              <a:buFont typeface="+mj-lt"/>
              <a:buAutoNum type="alphaUcPeriod"/>
            </a:pPr>
            <a:r>
              <a:rPr lang="en-US" dirty="0"/>
              <a:t>South </a:t>
            </a:r>
          </a:p>
          <a:p>
            <a:pPr marL="457200" indent="-457200">
              <a:buFont typeface="+mj-lt"/>
              <a:buAutoNum type="alphaUcPeriod"/>
            </a:pPr>
            <a:r>
              <a:rPr lang="en-US" dirty="0"/>
              <a:t>Midwest</a:t>
            </a:r>
          </a:p>
          <a:p>
            <a:endParaRPr lang="en-US" dirty="0"/>
          </a:p>
        </p:txBody>
      </p:sp>
    </p:spTree>
    <p:extLst>
      <p:ext uri="{BB962C8B-B14F-4D97-AF65-F5344CB8AC3E}">
        <p14:creationId xmlns:p14="http://schemas.microsoft.com/office/powerpoint/2010/main" val="16880971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normAutofit/>
          </a:bodyPr>
          <a:lstStyle/>
          <a:p>
            <a:pPr marL="0" indent="0">
              <a:buNone/>
            </a:pPr>
            <a:r>
              <a:rPr lang="en-US" dirty="0" smtClean="0"/>
              <a:t>38. Which geographer believed the world's population growth was far outpacing the world's ability to create food? </a:t>
            </a:r>
          </a:p>
          <a:p>
            <a:pPr marL="0" indent="0">
              <a:buNone/>
            </a:pPr>
            <a:endParaRPr lang="en-US" dirty="0" smtClean="0"/>
          </a:p>
          <a:p>
            <a:pPr marL="457200" indent="-457200">
              <a:buFont typeface="+mj-lt"/>
              <a:buAutoNum type="alphaUcPeriod"/>
            </a:pPr>
            <a:r>
              <a:rPr lang="en-US" dirty="0" smtClean="0"/>
              <a:t>Thomas Malthus</a:t>
            </a:r>
          </a:p>
          <a:p>
            <a:pPr marL="457200" indent="-457200">
              <a:buFont typeface="+mj-lt"/>
              <a:buAutoNum type="alphaUcPeriod"/>
            </a:pPr>
            <a:r>
              <a:rPr lang="en-US" dirty="0" smtClean="0"/>
              <a:t>Ernest W. Burgess</a:t>
            </a:r>
          </a:p>
          <a:p>
            <a:pPr marL="457200" indent="-457200">
              <a:buFont typeface="+mj-lt"/>
              <a:buAutoNum type="alphaUcPeriod"/>
            </a:pPr>
            <a:r>
              <a:rPr lang="en-US" dirty="0" smtClean="0"/>
              <a:t>Carl Sauer</a:t>
            </a:r>
          </a:p>
          <a:p>
            <a:pPr marL="457200" indent="-457200">
              <a:buFont typeface="+mj-lt"/>
              <a:buAutoNum type="alphaUcPeriod"/>
            </a:pPr>
            <a:r>
              <a:rPr lang="en-US" dirty="0" smtClean="0"/>
              <a:t>Johann Heinrich von </a:t>
            </a:r>
            <a:r>
              <a:rPr lang="en-US" dirty="0" err="1" smtClean="0"/>
              <a:t>Thunen</a:t>
            </a:r>
            <a:r>
              <a:rPr lang="en-US" dirty="0" smtClean="0"/>
              <a:t> </a:t>
            </a:r>
          </a:p>
          <a:p>
            <a:pPr marL="457200" indent="-457200">
              <a:buFont typeface="+mj-lt"/>
              <a:buAutoNum type="alphaUcPeriod"/>
            </a:pPr>
            <a:endParaRPr lang="en-US" dirty="0"/>
          </a:p>
        </p:txBody>
      </p:sp>
    </p:spTree>
    <p:extLst>
      <p:ext uri="{BB962C8B-B14F-4D97-AF65-F5344CB8AC3E}">
        <p14:creationId xmlns:p14="http://schemas.microsoft.com/office/powerpoint/2010/main" val="197059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506186"/>
            <a:ext cx="10515600" cy="5670777"/>
          </a:xfrm>
        </p:spPr>
        <p:txBody>
          <a:bodyPr>
            <a:normAutofit/>
          </a:bodyPr>
          <a:lstStyle/>
          <a:p>
            <a:pPr marL="0" indent="0">
              <a:buNone/>
            </a:pPr>
            <a:r>
              <a:rPr lang="en-US" dirty="0" smtClean="0"/>
              <a:t>39. Which of the following would NOT be a good example of a cultural region? </a:t>
            </a:r>
          </a:p>
          <a:p>
            <a:pPr marL="0" indent="0">
              <a:buNone/>
            </a:pPr>
            <a:endParaRPr lang="en-US" dirty="0" smtClean="0"/>
          </a:p>
          <a:p>
            <a:pPr marL="457200" indent="-457200">
              <a:buFont typeface="+mj-lt"/>
              <a:buAutoNum type="alphaUcPeriod"/>
            </a:pPr>
            <a:r>
              <a:rPr lang="en-US" dirty="0" smtClean="0"/>
              <a:t>The Northern Hemisphere of the Earth</a:t>
            </a:r>
          </a:p>
          <a:p>
            <a:pPr marL="457200" indent="-457200">
              <a:buFont typeface="+mj-lt"/>
              <a:buAutoNum type="alphaUcPeriod"/>
            </a:pPr>
            <a:r>
              <a:rPr lang="en-US" dirty="0" smtClean="0"/>
              <a:t>The East Coast of the USA</a:t>
            </a:r>
          </a:p>
          <a:p>
            <a:pPr marL="457200" indent="-457200">
              <a:buFont typeface="+mj-lt"/>
              <a:buAutoNum type="alphaUcPeriod"/>
            </a:pPr>
            <a:r>
              <a:rPr lang="en-US" dirty="0" smtClean="0"/>
              <a:t>The Bible Belt</a:t>
            </a:r>
          </a:p>
          <a:p>
            <a:pPr marL="457200" indent="-457200">
              <a:buFont typeface="+mj-lt"/>
              <a:buAutoNum type="alphaUcPeriod"/>
            </a:pPr>
            <a:r>
              <a:rPr lang="en-US" dirty="0" smtClean="0"/>
              <a:t>Latin America </a:t>
            </a:r>
          </a:p>
          <a:p>
            <a:endParaRPr lang="en-US" dirty="0"/>
          </a:p>
        </p:txBody>
      </p:sp>
    </p:spTree>
    <p:extLst>
      <p:ext uri="{BB962C8B-B14F-4D97-AF65-F5344CB8AC3E}">
        <p14:creationId xmlns:p14="http://schemas.microsoft.com/office/powerpoint/2010/main" val="27662379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484632"/>
            <a:ext cx="10058400" cy="5687568"/>
          </a:xfrm>
        </p:spPr>
        <p:txBody>
          <a:bodyPr>
            <a:normAutofit/>
          </a:bodyPr>
          <a:lstStyle/>
          <a:p>
            <a:pPr marL="0" indent="0">
              <a:buNone/>
            </a:pPr>
            <a:r>
              <a:rPr lang="en-US" dirty="0" smtClean="0"/>
              <a:t>40. England's population pyramid would most likely resemble that of  </a:t>
            </a:r>
          </a:p>
          <a:p>
            <a:pPr marL="0" indent="0">
              <a:buNone/>
            </a:pPr>
            <a:endParaRPr lang="en-US" dirty="0" smtClean="0"/>
          </a:p>
          <a:p>
            <a:pPr marL="457200" indent="-457200">
              <a:buFont typeface="+mj-lt"/>
              <a:buAutoNum type="alphaUcPeriod"/>
            </a:pPr>
            <a:r>
              <a:rPr lang="en-US" dirty="0" smtClean="0"/>
              <a:t>Chile (South America)</a:t>
            </a:r>
          </a:p>
          <a:p>
            <a:pPr marL="457200" indent="-457200">
              <a:buFont typeface="+mj-lt"/>
              <a:buAutoNum type="alphaUcPeriod"/>
            </a:pPr>
            <a:r>
              <a:rPr lang="en-US" dirty="0" smtClean="0"/>
              <a:t>USA (North America)</a:t>
            </a:r>
          </a:p>
          <a:p>
            <a:pPr marL="457200" indent="-457200">
              <a:buFont typeface="+mj-lt"/>
              <a:buAutoNum type="alphaUcPeriod"/>
            </a:pPr>
            <a:r>
              <a:rPr lang="en-US" dirty="0" smtClean="0"/>
              <a:t>Denmark (Europe)</a:t>
            </a:r>
          </a:p>
          <a:p>
            <a:pPr marL="457200" indent="-457200">
              <a:buFont typeface="+mj-lt"/>
              <a:buAutoNum type="alphaUcPeriod"/>
            </a:pPr>
            <a:r>
              <a:rPr lang="en-US" dirty="0" smtClean="0"/>
              <a:t>Uganda (Africa) </a:t>
            </a:r>
          </a:p>
          <a:p>
            <a:endParaRPr lang="en-US" dirty="0"/>
          </a:p>
        </p:txBody>
      </p:sp>
    </p:spTree>
    <p:extLst>
      <p:ext uri="{BB962C8B-B14F-4D97-AF65-F5344CB8AC3E}">
        <p14:creationId xmlns:p14="http://schemas.microsoft.com/office/powerpoint/2010/main" val="21257250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APHG practice exam</a:t>
            </a:r>
            <a:br>
              <a:rPr lang="en-US" dirty="0" smtClean="0"/>
            </a:br>
            <a:r>
              <a:rPr lang="en-US" dirty="0"/>
              <a:t> </a:t>
            </a:r>
            <a:r>
              <a:rPr lang="en-US" dirty="0" smtClean="0"/>
              <a:t> </a:t>
            </a:r>
            <a:r>
              <a:rPr lang="en-US" dirty="0" smtClean="0">
                <a:solidFill>
                  <a:schemeClr val="accent2"/>
                </a:solidFill>
              </a:rPr>
              <a:t>ROUND 3</a:t>
            </a:r>
            <a:endParaRPr lang="en-US" dirty="0">
              <a:solidFill>
                <a:schemeClr val="accent2"/>
              </a:solidFill>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544367684"/>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41. Environment influences, but does not strictly determine, how a culture interacts with the environment.</a:t>
            </a:r>
          </a:p>
          <a:p>
            <a:pPr marL="0" indent="0">
              <a:buNone/>
            </a:pPr>
            <a:endParaRPr lang="en-US" dirty="0" smtClean="0">
              <a:effectLst/>
            </a:endParaRPr>
          </a:p>
          <a:p>
            <a:pPr marL="514350" indent="-514350">
              <a:buFont typeface="+mj-lt"/>
              <a:buAutoNum type="alphaUcPeriod"/>
            </a:pPr>
            <a:r>
              <a:rPr lang="en-US" dirty="0" smtClean="0">
                <a:effectLst/>
              </a:rPr>
              <a:t>Environmental Determinism </a:t>
            </a:r>
          </a:p>
          <a:p>
            <a:pPr marL="514350" indent="-514350">
              <a:buFont typeface="+mj-lt"/>
              <a:buAutoNum type="alphaUcPeriod"/>
            </a:pPr>
            <a:r>
              <a:rPr lang="en-US" dirty="0" smtClean="0">
                <a:effectLst/>
              </a:rPr>
              <a:t>Environmental </a:t>
            </a:r>
            <a:r>
              <a:rPr lang="en-US" dirty="0" err="1" smtClean="0">
                <a:effectLst/>
              </a:rPr>
              <a:t>Possibilism</a:t>
            </a:r>
            <a:endParaRPr lang="en-US" dirty="0" smtClean="0">
              <a:effectLst/>
            </a:endParaRPr>
          </a:p>
          <a:p>
            <a:pPr marL="514350" indent="-514350">
              <a:buFont typeface="+mj-lt"/>
              <a:buAutoNum type="alphaUcPeriod"/>
            </a:pPr>
            <a:r>
              <a:rPr lang="en-US" dirty="0" smtClean="0">
                <a:effectLst/>
              </a:rPr>
              <a:t> Cultural Determinism</a:t>
            </a:r>
          </a:p>
          <a:p>
            <a:pPr marL="514350" indent="-514350">
              <a:buFont typeface="+mj-lt"/>
              <a:buAutoNum type="alphaUcPeriod"/>
            </a:pPr>
            <a:r>
              <a:rPr lang="en-US" dirty="0" smtClean="0">
                <a:effectLst/>
              </a:rPr>
              <a:t> Cultural Environmentalism </a:t>
            </a:r>
          </a:p>
          <a:p>
            <a:endParaRPr lang="en-US" dirty="0"/>
          </a:p>
        </p:txBody>
      </p:sp>
    </p:spTree>
    <p:extLst>
      <p:ext uri="{BB962C8B-B14F-4D97-AF65-F5344CB8AC3E}">
        <p14:creationId xmlns:p14="http://schemas.microsoft.com/office/powerpoint/2010/main" val="728940798"/>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484632"/>
            <a:ext cx="10058400" cy="5687568"/>
          </a:xfrm>
        </p:spPr>
        <p:txBody>
          <a:bodyPr>
            <a:normAutofit/>
          </a:bodyPr>
          <a:lstStyle/>
          <a:p>
            <a:pPr marL="0" indent="0">
              <a:buNone/>
            </a:pPr>
            <a:r>
              <a:rPr lang="en-US" dirty="0" smtClean="0"/>
              <a:t>42. In which stage of the demographic transition model is population growth the highest? </a:t>
            </a:r>
          </a:p>
          <a:p>
            <a:pPr marL="0" indent="0">
              <a:buNone/>
            </a:pPr>
            <a:endParaRPr lang="en-US" dirty="0" smtClean="0"/>
          </a:p>
          <a:p>
            <a:pPr marL="457200" indent="-457200">
              <a:buFont typeface="+mj-lt"/>
              <a:buAutoNum type="alphaUcPeriod"/>
            </a:pPr>
            <a:r>
              <a:rPr lang="en-US" dirty="0" smtClean="0"/>
              <a:t>Stage 1</a:t>
            </a:r>
          </a:p>
          <a:p>
            <a:pPr marL="457200" indent="-457200">
              <a:buFont typeface="+mj-lt"/>
              <a:buAutoNum type="alphaUcPeriod"/>
            </a:pPr>
            <a:r>
              <a:rPr lang="en-US" dirty="0" smtClean="0"/>
              <a:t>Stage 2</a:t>
            </a:r>
          </a:p>
          <a:p>
            <a:pPr marL="457200" indent="-457200">
              <a:buFont typeface="+mj-lt"/>
              <a:buAutoNum type="alphaUcPeriod"/>
            </a:pPr>
            <a:r>
              <a:rPr lang="en-US" dirty="0" smtClean="0"/>
              <a:t>Stage 3</a:t>
            </a:r>
          </a:p>
          <a:p>
            <a:pPr marL="457200" indent="-457200">
              <a:buFont typeface="+mj-lt"/>
              <a:buAutoNum type="alphaUcPeriod"/>
            </a:pPr>
            <a:r>
              <a:rPr lang="en-US" dirty="0" smtClean="0"/>
              <a:t>Stage 4 </a:t>
            </a:r>
            <a:endParaRPr lang="en-US" dirty="0"/>
          </a:p>
        </p:txBody>
      </p:sp>
    </p:spTree>
    <p:extLst>
      <p:ext uri="{BB962C8B-B14F-4D97-AF65-F5344CB8AC3E}">
        <p14:creationId xmlns:p14="http://schemas.microsoft.com/office/powerpoint/2010/main" val="4095032988"/>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43. A major benefit to crop rotation would be</a:t>
            </a:r>
          </a:p>
          <a:p>
            <a:pPr marL="0" indent="0">
              <a:buNone/>
            </a:pPr>
            <a:endParaRPr lang="en-US" dirty="0" smtClean="0">
              <a:effectLst/>
            </a:endParaRPr>
          </a:p>
          <a:p>
            <a:pPr marL="514350" indent="-514350">
              <a:buFont typeface="+mj-lt"/>
              <a:buAutoNum type="alphaUcPeriod"/>
            </a:pPr>
            <a:r>
              <a:rPr lang="en-US" dirty="0" smtClean="0">
                <a:effectLst/>
              </a:rPr>
              <a:t>Several different crops produced in the same year</a:t>
            </a:r>
          </a:p>
          <a:p>
            <a:pPr marL="514350" indent="-514350">
              <a:buFont typeface="+mj-lt"/>
              <a:buAutoNum type="alphaUcPeriod"/>
            </a:pPr>
            <a:r>
              <a:rPr lang="en-US" dirty="0" smtClean="0">
                <a:effectLst/>
              </a:rPr>
              <a:t>Nitrogen is put into the soil, which is needed for plants</a:t>
            </a:r>
          </a:p>
          <a:p>
            <a:pPr marL="514350" indent="-514350">
              <a:buFont typeface="+mj-lt"/>
              <a:buAutoNum type="alphaUcPeriod"/>
            </a:pPr>
            <a:r>
              <a:rPr lang="en-US" dirty="0" smtClean="0">
                <a:effectLst/>
              </a:rPr>
              <a:t>Requires less manual labor</a:t>
            </a:r>
          </a:p>
          <a:p>
            <a:pPr marL="514350" indent="-514350">
              <a:buFont typeface="+mj-lt"/>
              <a:buAutoNum type="alphaUcPeriod"/>
            </a:pPr>
            <a:r>
              <a:rPr lang="en-US" dirty="0" smtClean="0">
                <a:effectLst/>
              </a:rPr>
              <a:t>Farmers can replenish the solid and improve agricultural productivity</a:t>
            </a:r>
          </a:p>
          <a:p>
            <a:endParaRPr lang="en-US" dirty="0"/>
          </a:p>
        </p:txBody>
      </p:sp>
    </p:spTree>
    <p:extLst>
      <p:ext uri="{BB962C8B-B14F-4D97-AF65-F5344CB8AC3E}">
        <p14:creationId xmlns:p14="http://schemas.microsoft.com/office/powerpoint/2010/main" val="3772604554"/>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44. Corn was first domesticated in</a:t>
            </a:r>
          </a:p>
          <a:p>
            <a:pPr marL="0" indent="0">
              <a:buNone/>
            </a:pPr>
            <a:endParaRPr lang="en-US" dirty="0" smtClean="0">
              <a:effectLst/>
            </a:endParaRPr>
          </a:p>
          <a:p>
            <a:pPr marL="514350" indent="-514350">
              <a:buFont typeface="+mj-lt"/>
              <a:buAutoNum type="alphaUcPeriod"/>
            </a:pPr>
            <a:r>
              <a:rPr lang="en-US" dirty="0" smtClean="0">
                <a:effectLst/>
              </a:rPr>
              <a:t>the Tibetan Plateau</a:t>
            </a:r>
          </a:p>
          <a:p>
            <a:pPr marL="514350" indent="-514350">
              <a:buFont typeface="+mj-lt"/>
              <a:buAutoNum type="alphaUcPeriod"/>
            </a:pPr>
            <a:r>
              <a:rPr lang="en-US" dirty="0" smtClean="0">
                <a:effectLst/>
              </a:rPr>
              <a:t>the Canadian Prairie.</a:t>
            </a:r>
          </a:p>
          <a:p>
            <a:pPr marL="514350" indent="-514350">
              <a:buFont typeface="+mj-lt"/>
              <a:buAutoNum type="alphaUcPeriod"/>
            </a:pPr>
            <a:r>
              <a:rPr lang="en-US" dirty="0" smtClean="0">
                <a:effectLst/>
              </a:rPr>
              <a:t>Central Mexico</a:t>
            </a:r>
          </a:p>
          <a:p>
            <a:pPr marL="514350" indent="-514350">
              <a:buFont typeface="+mj-lt"/>
              <a:buAutoNum type="alphaUcPeriod"/>
            </a:pPr>
            <a:r>
              <a:rPr lang="en-US" dirty="0" smtClean="0">
                <a:effectLst/>
              </a:rPr>
              <a:t>Northern Argentina.</a:t>
            </a:r>
          </a:p>
          <a:p>
            <a:endParaRPr lang="en-US" dirty="0"/>
          </a:p>
        </p:txBody>
      </p:sp>
    </p:spTree>
    <p:extLst>
      <p:ext uri="{BB962C8B-B14F-4D97-AF65-F5344CB8AC3E}">
        <p14:creationId xmlns:p14="http://schemas.microsoft.com/office/powerpoint/2010/main" val="4264541630"/>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t>8. What </a:t>
            </a:r>
            <a:r>
              <a:rPr lang="en-US" dirty="0"/>
              <a:t>does it mean when a religion does not seek converts and is usually spatially concentrated? </a:t>
            </a:r>
            <a:endParaRPr lang="en-US" dirty="0" smtClean="0"/>
          </a:p>
          <a:p>
            <a:endParaRPr lang="en-US" dirty="0"/>
          </a:p>
          <a:p>
            <a:pPr marL="457200" indent="-457200">
              <a:buFont typeface="+mj-lt"/>
              <a:buAutoNum type="alphaUcPeriod"/>
            </a:pPr>
            <a:r>
              <a:rPr lang="en-US" dirty="0"/>
              <a:t>Universal</a:t>
            </a:r>
          </a:p>
          <a:p>
            <a:pPr marL="457200" indent="-457200">
              <a:buFont typeface="+mj-lt"/>
              <a:buAutoNum type="alphaUcPeriod"/>
            </a:pPr>
            <a:r>
              <a:rPr lang="en-US" dirty="0"/>
              <a:t>Global</a:t>
            </a:r>
          </a:p>
          <a:p>
            <a:pPr marL="457200" indent="-457200">
              <a:buFont typeface="+mj-lt"/>
              <a:buAutoNum type="alphaUcPeriod"/>
            </a:pPr>
            <a:r>
              <a:rPr lang="en-US" dirty="0"/>
              <a:t>Animist</a:t>
            </a:r>
          </a:p>
          <a:p>
            <a:pPr marL="457200" indent="-457200">
              <a:buFont typeface="+mj-lt"/>
              <a:buAutoNum type="alphaUcPeriod"/>
            </a:pPr>
            <a:r>
              <a:rPr lang="en-US" dirty="0"/>
              <a:t>Ethnic</a:t>
            </a:r>
          </a:p>
          <a:p>
            <a:endParaRPr lang="en-US" dirty="0"/>
          </a:p>
        </p:txBody>
      </p:sp>
    </p:spTree>
    <p:extLst>
      <p:ext uri="{BB962C8B-B14F-4D97-AF65-F5344CB8AC3E}">
        <p14:creationId xmlns:p14="http://schemas.microsoft.com/office/powerpoint/2010/main" val="1482480726"/>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45. According to </a:t>
            </a:r>
            <a:r>
              <a:rPr lang="en-US" dirty="0" err="1" smtClean="0">
                <a:effectLst/>
              </a:rPr>
              <a:t>Ravenstein’s</a:t>
            </a:r>
            <a:r>
              <a:rPr lang="en-US" dirty="0" smtClean="0">
                <a:effectLst/>
              </a:rPr>
              <a:t> Laws of Migration, which group is most likely to move?</a:t>
            </a:r>
          </a:p>
          <a:p>
            <a:pPr marL="0" indent="0">
              <a:buNone/>
            </a:pPr>
            <a:endParaRPr lang="en-US" dirty="0" smtClean="0">
              <a:effectLst/>
            </a:endParaRPr>
          </a:p>
          <a:p>
            <a:pPr marL="514350" indent="-514350">
              <a:buFont typeface="+mj-lt"/>
              <a:buAutoNum type="alphaUcPeriod"/>
            </a:pPr>
            <a:r>
              <a:rPr lang="en-US" dirty="0" smtClean="0">
                <a:effectLst/>
              </a:rPr>
              <a:t>older adults</a:t>
            </a:r>
          </a:p>
          <a:p>
            <a:pPr marL="514350" indent="-514350">
              <a:buFont typeface="+mj-lt"/>
              <a:buAutoNum type="alphaUcPeriod"/>
            </a:pPr>
            <a:r>
              <a:rPr lang="en-US" dirty="0" smtClean="0">
                <a:effectLst/>
              </a:rPr>
              <a:t>younger adults</a:t>
            </a:r>
          </a:p>
          <a:p>
            <a:pPr marL="514350" indent="-514350">
              <a:buFont typeface="+mj-lt"/>
              <a:buAutoNum type="alphaUcPeriod"/>
            </a:pPr>
            <a:r>
              <a:rPr lang="en-US" dirty="0" smtClean="0">
                <a:effectLst/>
              </a:rPr>
              <a:t>children</a:t>
            </a:r>
          </a:p>
          <a:p>
            <a:pPr marL="514350" indent="-514350">
              <a:buFont typeface="+mj-lt"/>
              <a:buAutoNum type="alphaUcPeriod"/>
            </a:pPr>
            <a:r>
              <a:rPr lang="en-US" dirty="0" smtClean="0">
                <a:effectLst/>
              </a:rPr>
              <a:t>families</a:t>
            </a:r>
            <a:endParaRPr lang="en-US" dirty="0">
              <a:effectLst/>
            </a:endParaRPr>
          </a:p>
        </p:txBody>
      </p:sp>
    </p:spTree>
    <p:extLst>
      <p:ext uri="{BB962C8B-B14F-4D97-AF65-F5344CB8AC3E}">
        <p14:creationId xmlns:p14="http://schemas.microsoft.com/office/powerpoint/2010/main" val="3149542681"/>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484632"/>
            <a:ext cx="10515600" cy="5692331"/>
          </a:xfrm>
        </p:spPr>
        <p:txBody>
          <a:bodyPr>
            <a:normAutofit/>
          </a:bodyPr>
          <a:lstStyle/>
          <a:p>
            <a:pPr marL="0" indent="0">
              <a:buNone/>
            </a:pPr>
            <a:r>
              <a:rPr lang="en-US" dirty="0" smtClean="0"/>
              <a:t>46. In what country are most Hindus concentrated today? </a:t>
            </a:r>
          </a:p>
          <a:p>
            <a:pPr marL="0" indent="0">
              <a:buNone/>
            </a:pPr>
            <a:endParaRPr lang="en-US" dirty="0" smtClean="0"/>
          </a:p>
          <a:p>
            <a:pPr marL="457200" indent="-457200">
              <a:buFont typeface="+mj-lt"/>
              <a:buAutoNum type="alphaUcPeriod"/>
            </a:pPr>
            <a:r>
              <a:rPr lang="en-US" dirty="0" smtClean="0"/>
              <a:t>China</a:t>
            </a:r>
          </a:p>
          <a:p>
            <a:pPr marL="457200" indent="-457200">
              <a:buFont typeface="+mj-lt"/>
              <a:buAutoNum type="alphaUcPeriod"/>
            </a:pPr>
            <a:r>
              <a:rPr lang="en-US" dirty="0" smtClean="0"/>
              <a:t>Japan</a:t>
            </a:r>
          </a:p>
          <a:p>
            <a:pPr marL="457200" indent="-457200">
              <a:buFont typeface="+mj-lt"/>
              <a:buAutoNum type="alphaUcPeriod"/>
            </a:pPr>
            <a:r>
              <a:rPr lang="en-US" dirty="0" smtClean="0"/>
              <a:t>USA</a:t>
            </a:r>
          </a:p>
          <a:p>
            <a:pPr marL="457200" indent="-457200">
              <a:buFont typeface="+mj-lt"/>
              <a:buAutoNum type="alphaUcPeriod"/>
            </a:pPr>
            <a:r>
              <a:rPr lang="en-US" dirty="0" smtClean="0"/>
              <a:t>India </a:t>
            </a:r>
          </a:p>
          <a:p>
            <a:endParaRPr lang="en-US" dirty="0"/>
          </a:p>
        </p:txBody>
      </p:sp>
    </p:spTree>
    <p:extLst>
      <p:ext uri="{BB962C8B-B14F-4D97-AF65-F5344CB8AC3E}">
        <p14:creationId xmlns:p14="http://schemas.microsoft.com/office/powerpoint/2010/main" val="904991297"/>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47. According to Thomas Malthus, natural “checks” on a population include all of the following except</a:t>
            </a:r>
          </a:p>
          <a:p>
            <a:pPr marL="0" indent="0">
              <a:buNone/>
            </a:pPr>
            <a:endParaRPr lang="en-US" dirty="0" smtClean="0">
              <a:effectLst/>
            </a:endParaRPr>
          </a:p>
          <a:p>
            <a:pPr marL="514350" indent="-514350">
              <a:buFont typeface="+mj-lt"/>
              <a:buAutoNum type="alphaUcPeriod"/>
            </a:pPr>
            <a:r>
              <a:rPr lang="en-US" dirty="0" smtClean="0">
                <a:effectLst/>
              </a:rPr>
              <a:t>disease</a:t>
            </a:r>
          </a:p>
          <a:p>
            <a:pPr marL="514350" indent="-514350">
              <a:buFont typeface="+mj-lt"/>
              <a:buAutoNum type="alphaUcPeriod"/>
            </a:pPr>
            <a:r>
              <a:rPr lang="en-US" dirty="0" smtClean="0">
                <a:effectLst/>
              </a:rPr>
              <a:t>famine</a:t>
            </a:r>
          </a:p>
          <a:p>
            <a:pPr marL="514350" indent="-514350">
              <a:buFont typeface="+mj-lt"/>
              <a:buAutoNum type="alphaUcPeriod"/>
            </a:pPr>
            <a:r>
              <a:rPr lang="en-US" dirty="0" smtClean="0">
                <a:effectLst/>
              </a:rPr>
              <a:t>war</a:t>
            </a:r>
          </a:p>
          <a:p>
            <a:pPr marL="514350" indent="-514350">
              <a:buFont typeface="+mj-lt"/>
              <a:buAutoNum type="alphaUcPeriod"/>
            </a:pPr>
            <a:r>
              <a:rPr lang="en-US" dirty="0" smtClean="0">
                <a:effectLst/>
              </a:rPr>
              <a:t>agricultural advancements</a:t>
            </a:r>
          </a:p>
          <a:p>
            <a:endParaRPr lang="en-US" dirty="0"/>
          </a:p>
        </p:txBody>
      </p:sp>
    </p:spTree>
    <p:extLst>
      <p:ext uri="{BB962C8B-B14F-4D97-AF65-F5344CB8AC3E}">
        <p14:creationId xmlns:p14="http://schemas.microsoft.com/office/powerpoint/2010/main" val="1048855121"/>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normAutofit/>
          </a:bodyPr>
          <a:lstStyle/>
          <a:p>
            <a:pPr marL="0" indent="0">
              <a:buNone/>
            </a:pPr>
            <a:r>
              <a:rPr lang="en-US" dirty="0" smtClean="0"/>
              <a:t>48. For every 1,00 babies born in Mexico this year, 18 of them will die before they reach their first birthday. The rate of 18 deaths per 1,000 births is known as the </a:t>
            </a:r>
          </a:p>
          <a:p>
            <a:pPr marL="0" indent="0">
              <a:buNone/>
            </a:pPr>
            <a:endParaRPr lang="en-US" dirty="0" smtClean="0"/>
          </a:p>
          <a:p>
            <a:pPr marL="457200" indent="-457200">
              <a:buFont typeface="+mj-lt"/>
              <a:buAutoNum type="alphaUcPeriod"/>
            </a:pPr>
            <a:r>
              <a:rPr lang="en-US" dirty="0" smtClean="0"/>
              <a:t>Crude death rate</a:t>
            </a:r>
          </a:p>
          <a:p>
            <a:pPr marL="457200" indent="-457200">
              <a:buFont typeface="+mj-lt"/>
              <a:buAutoNum type="alphaUcPeriod"/>
            </a:pPr>
            <a:r>
              <a:rPr lang="en-US" dirty="0" smtClean="0"/>
              <a:t> Infant mortality rate</a:t>
            </a:r>
          </a:p>
          <a:p>
            <a:pPr marL="457200" indent="-457200">
              <a:buFont typeface="+mj-lt"/>
              <a:buAutoNum type="alphaUcPeriod"/>
            </a:pPr>
            <a:r>
              <a:rPr lang="en-US" dirty="0" smtClean="0"/>
              <a:t>Total fertility rate</a:t>
            </a:r>
          </a:p>
          <a:p>
            <a:pPr marL="457200" indent="-457200">
              <a:buFont typeface="+mj-lt"/>
              <a:buAutoNum type="alphaUcPeriod"/>
            </a:pPr>
            <a:r>
              <a:rPr lang="en-US" dirty="0" smtClean="0"/>
              <a:t>Terminal population rate </a:t>
            </a:r>
            <a:endParaRPr lang="en-US" dirty="0"/>
          </a:p>
        </p:txBody>
      </p:sp>
    </p:spTree>
    <p:extLst>
      <p:ext uri="{BB962C8B-B14F-4D97-AF65-F5344CB8AC3E}">
        <p14:creationId xmlns:p14="http://schemas.microsoft.com/office/powerpoint/2010/main" val="1509560571"/>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49. The map projection with the greatest amount of distortion, although visually appealing because of its nice, straight lines, is called _____.</a:t>
            </a:r>
          </a:p>
          <a:p>
            <a:pPr marL="0" indent="0">
              <a:buNone/>
            </a:pPr>
            <a:endParaRPr lang="en-US" dirty="0" smtClean="0">
              <a:effectLst/>
            </a:endParaRPr>
          </a:p>
          <a:p>
            <a:pPr marL="0" indent="0">
              <a:buNone/>
            </a:pPr>
            <a:endParaRPr lang="en-US" dirty="0" smtClean="0">
              <a:effectLst/>
            </a:endParaRPr>
          </a:p>
          <a:p>
            <a:pPr marL="514350" indent="-514350">
              <a:buFont typeface="+mj-lt"/>
              <a:buAutoNum type="alphaUcPeriod"/>
            </a:pPr>
            <a:r>
              <a:rPr lang="en-US" dirty="0" smtClean="0">
                <a:effectLst/>
              </a:rPr>
              <a:t>Mercator</a:t>
            </a:r>
          </a:p>
          <a:p>
            <a:pPr marL="514350" indent="-514350">
              <a:buFont typeface="+mj-lt"/>
              <a:buAutoNum type="alphaUcPeriod"/>
            </a:pPr>
            <a:r>
              <a:rPr lang="en-US" dirty="0" smtClean="0">
                <a:effectLst/>
              </a:rPr>
              <a:t>Gall-Peters</a:t>
            </a:r>
          </a:p>
          <a:p>
            <a:pPr marL="514350" indent="-514350">
              <a:buFont typeface="+mj-lt"/>
              <a:buAutoNum type="alphaUcPeriod"/>
            </a:pPr>
            <a:r>
              <a:rPr lang="en-US" dirty="0" smtClean="0">
                <a:effectLst/>
              </a:rPr>
              <a:t>Azimuthal</a:t>
            </a:r>
          </a:p>
          <a:p>
            <a:pPr marL="514350" indent="-514350">
              <a:buFont typeface="+mj-lt"/>
              <a:buAutoNum type="alphaUcPeriod"/>
            </a:pPr>
            <a:r>
              <a:rPr lang="en-US" dirty="0" err="1" smtClean="0">
                <a:effectLst/>
              </a:rPr>
              <a:t>Homolosine</a:t>
            </a:r>
            <a:endParaRPr lang="en-US" dirty="0">
              <a:effectLst/>
            </a:endParaRPr>
          </a:p>
        </p:txBody>
      </p:sp>
    </p:spTree>
    <p:extLst>
      <p:ext uri="{BB962C8B-B14F-4D97-AF65-F5344CB8AC3E}">
        <p14:creationId xmlns:p14="http://schemas.microsoft.com/office/powerpoint/2010/main" val="705497708"/>
      </p:ext>
    </p:extLst>
  </p:cSld>
  <p:clrMapOvr>
    <a:masterClrMapping/>
  </p:clrMapOvr>
  <mc:AlternateContent xmlns:mc="http://schemas.openxmlformats.org/markup-compatibility/2006">
    <mc:Choice xmlns:p14="http://schemas.microsoft.com/office/powerpoint/2010/main" Requires="p14">
      <p:transition spd="slow" p14:dur="2000" advTm="30000"/>
    </mc:Choice>
    <mc:Fallback>
      <p:transition spd="slow" advTm="30000"/>
    </mc:Fallback>
  </mc:AlternateContent>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effectLst/>
              </a:rPr>
              <a:t>50. Which branch of Islam is the minority?</a:t>
            </a:r>
          </a:p>
          <a:p>
            <a:pPr marL="0" indent="0">
              <a:buNone/>
            </a:pPr>
            <a:endParaRPr lang="en-US" dirty="0" smtClean="0">
              <a:effectLst/>
            </a:endParaRPr>
          </a:p>
          <a:p>
            <a:pPr marL="514350" indent="-514350">
              <a:buFont typeface="+mj-lt"/>
              <a:buAutoNum type="alphaUcPeriod"/>
            </a:pPr>
            <a:r>
              <a:rPr lang="en-US" dirty="0" smtClean="0">
                <a:effectLst/>
              </a:rPr>
              <a:t>Sunni</a:t>
            </a:r>
          </a:p>
          <a:p>
            <a:pPr marL="514350" indent="-514350">
              <a:buFont typeface="+mj-lt"/>
              <a:buAutoNum type="alphaUcPeriod"/>
            </a:pPr>
            <a:r>
              <a:rPr lang="en-US" dirty="0" smtClean="0">
                <a:effectLst/>
              </a:rPr>
              <a:t>Shia</a:t>
            </a:r>
          </a:p>
          <a:p>
            <a:pPr marL="514350" indent="-514350">
              <a:buFont typeface="+mj-lt"/>
              <a:buAutoNum type="alphaUcPeriod"/>
            </a:pPr>
            <a:r>
              <a:rPr lang="en-US" dirty="0" smtClean="0">
                <a:effectLst/>
              </a:rPr>
              <a:t>Farsi</a:t>
            </a:r>
          </a:p>
          <a:p>
            <a:pPr marL="514350" indent="-514350">
              <a:buFont typeface="+mj-lt"/>
              <a:buAutoNum type="alphaUcPeriod"/>
            </a:pPr>
            <a:r>
              <a:rPr lang="en-US" dirty="0" smtClean="0">
                <a:effectLst/>
              </a:rPr>
              <a:t>Arab</a:t>
            </a:r>
            <a:endParaRPr lang="en-US" dirty="0">
              <a:effectLst/>
            </a:endParaRPr>
          </a:p>
        </p:txBody>
      </p:sp>
    </p:spTree>
    <p:extLst>
      <p:ext uri="{BB962C8B-B14F-4D97-AF65-F5344CB8AC3E}">
        <p14:creationId xmlns:p14="http://schemas.microsoft.com/office/powerpoint/2010/main" val="620964847"/>
      </p:ext>
    </p:extLst>
  </p:cSld>
  <p:clrMapOvr>
    <a:masterClrMapping/>
  </p:clrMapOvr>
  <mc:AlternateContent xmlns:mc="http://schemas.openxmlformats.org/markup-compatibility/2006">
    <mc:Choice xmlns:p14="http://schemas.microsoft.com/office/powerpoint/2010/main" Requires="p14">
      <p:transition spd="slow" p14:dur="2000" advClick="0" advTm="30000"/>
    </mc:Choice>
    <mc:Fallback>
      <p:transition spd="slow" advClick="0" advTm="30000"/>
    </mc:Fallback>
  </mc:AlternateContent>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484632"/>
            <a:ext cx="10058400" cy="5687568"/>
          </a:xfrm>
        </p:spPr>
        <p:txBody>
          <a:bodyPr/>
          <a:lstStyle/>
          <a:p>
            <a:pPr marL="0" indent="0">
              <a:buNone/>
            </a:pPr>
            <a:r>
              <a:rPr lang="en-US" dirty="0" smtClean="0"/>
              <a:t>51. The </a:t>
            </a:r>
            <a:r>
              <a:rPr lang="en-US" dirty="0"/>
              <a:t>frequent repetition of an act, to the extent that it becomes characteristic of a group of   people, is </a:t>
            </a:r>
            <a:r>
              <a:rPr lang="en-US" dirty="0" smtClean="0"/>
              <a:t>a</a:t>
            </a:r>
          </a:p>
          <a:p>
            <a:pPr marL="0" indent="0">
              <a:buNone/>
            </a:pPr>
            <a:endParaRPr lang="en-US" dirty="0"/>
          </a:p>
          <a:p>
            <a:pPr marL="457200" indent="-457200">
              <a:buFont typeface="+mj-lt"/>
              <a:buAutoNum type="alphaUcPeriod"/>
            </a:pPr>
            <a:r>
              <a:rPr lang="en-US" dirty="0"/>
              <a:t>Custom</a:t>
            </a:r>
          </a:p>
          <a:p>
            <a:pPr marL="457200" indent="-457200">
              <a:buFont typeface="+mj-lt"/>
              <a:buAutoNum type="alphaUcPeriod"/>
            </a:pPr>
            <a:r>
              <a:rPr lang="en-US" dirty="0"/>
              <a:t>Popular Culture</a:t>
            </a:r>
          </a:p>
          <a:p>
            <a:pPr marL="457200" indent="-457200">
              <a:buFont typeface="+mj-lt"/>
              <a:buAutoNum type="alphaUcPeriod"/>
            </a:pPr>
            <a:r>
              <a:rPr lang="en-US" dirty="0"/>
              <a:t>Habit</a:t>
            </a:r>
          </a:p>
          <a:p>
            <a:pPr marL="457200" indent="-457200">
              <a:buFont typeface="+mj-lt"/>
              <a:buAutoNum type="alphaUcPeriod"/>
            </a:pPr>
            <a:r>
              <a:rPr lang="en-US" dirty="0"/>
              <a:t>Taboo</a:t>
            </a:r>
            <a:endParaRPr lang="en-US" dirty="0">
              <a:effectLst/>
            </a:endParaRPr>
          </a:p>
        </p:txBody>
      </p:sp>
    </p:spTree>
    <p:extLst>
      <p:ext uri="{BB962C8B-B14F-4D97-AF65-F5344CB8AC3E}">
        <p14:creationId xmlns:p14="http://schemas.microsoft.com/office/powerpoint/2010/main" val="3591583485"/>
      </p:ext>
    </p:extLst>
  </p:cSld>
  <p:clrMapOvr>
    <a:masterClrMapping/>
  </p:clrMapOvr>
  <mc:AlternateContent xmlns:mc="http://schemas.openxmlformats.org/markup-compatibility/2006">
    <mc:Choice xmlns:p14="http://schemas.microsoft.com/office/powerpoint/2010/main" Requires="p14">
      <p:transition spd="slow" p14:dur="2000" advClick="0" advTm="30000"/>
    </mc:Choice>
    <mc:Fallback>
      <p:transition spd="slow" advClick="0" advTm="30000"/>
    </mc:Fallback>
  </mc:AlternateContent>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618565"/>
            <a:ext cx="10058400" cy="5553635"/>
          </a:xfrm>
        </p:spPr>
        <p:txBody>
          <a:bodyPr/>
          <a:lstStyle/>
          <a:p>
            <a:pPr marL="0" indent="0">
              <a:buNone/>
            </a:pPr>
            <a:r>
              <a:rPr lang="en-US" dirty="0" smtClean="0"/>
              <a:t>52. What </a:t>
            </a:r>
            <a:r>
              <a:rPr lang="en-US" dirty="0"/>
              <a:t>does human geography examine</a:t>
            </a:r>
            <a:r>
              <a:rPr lang="en-US" dirty="0" smtClean="0"/>
              <a:t>?</a:t>
            </a:r>
          </a:p>
          <a:p>
            <a:pPr marL="0" indent="0">
              <a:buNone/>
            </a:pPr>
            <a:endParaRPr lang="en-US" dirty="0"/>
          </a:p>
          <a:p>
            <a:pPr marL="457200" indent="-457200">
              <a:buFont typeface="+mj-lt"/>
              <a:buAutoNum type="alphaUcPeriod"/>
            </a:pPr>
            <a:r>
              <a:rPr lang="en-US" dirty="0"/>
              <a:t>climate, land , water plants, and animals</a:t>
            </a:r>
          </a:p>
          <a:p>
            <a:pPr marL="457200" indent="-457200">
              <a:buFont typeface="+mj-lt"/>
              <a:buAutoNum type="alphaUcPeriod"/>
            </a:pPr>
            <a:r>
              <a:rPr lang="en-US" dirty="0"/>
              <a:t>physical environments and people</a:t>
            </a:r>
          </a:p>
          <a:p>
            <a:pPr marL="457200" indent="-457200">
              <a:buFont typeface="+mj-lt"/>
              <a:buAutoNum type="alphaUcPeriod"/>
            </a:pPr>
            <a:r>
              <a:rPr lang="en-US" dirty="0"/>
              <a:t>living and inanimate things on Earth</a:t>
            </a:r>
          </a:p>
          <a:p>
            <a:pPr marL="457200" indent="-457200">
              <a:buFont typeface="+mj-lt"/>
              <a:buAutoNum type="alphaUcPeriod"/>
            </a:pPr>
            <a:r>
              <a:rPr lang="en-US" dirty="0"/>
              <a:t>people in the past present and future</a:t>
            </a:r>
          </a:p>
          <a:p>
            <a:endParaRPr lang="en-US" dirty="0"/>
          </a:p>
        </p:txBody>
      </p:sp>
    </p:spTree>
    <p:extLst>
      <p:ext uri="{BB962C8B-B14F-4D97-AF65-F5344CB8AC3E}">
        <p14:creationId xmlns:p14="http://schemas.microsoft.com/office/powerpoint/2010/main" val="2821608418"/>
      </p:ext>
    </p:extLst>
  </p:cSld>
  <p:clrMapOvr>
    <a:masterClrMapping/>
  </p:clrMapOvr>
  <mc:AlternateContent xmlns:mc="http://schemas.openxmlformats.org/markup-compatibility/2006">
    <mc:Choice xmlns:p14="http://schemas.microsoft.com/office/powerpoint/2010/main" Requires="p14">
      <p:transition spd="slow" p14:dur="2000" advClick="0" advTm="30000"/>
    </mc:Choice>
    <mc:Fallback>
      <p:transition spd="slow" advClick="0" advTm="30000"/>
    </mc:Fallback>
  </mc:AlternateContent>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69848" y="591671"/>
            <a:ext cx="10058400" cy="5580529"/>
          </a:xfrm>
        </p:spPr>
        <p:txBody>
          <a:bodyPr/>
          <a:lstStyle/>
          <a:p>
            <a:pPr marL="0" indent="0">
              <a:buNone/>
            </a:pPr>
            <a:r>
              <a:rPr lang="en-US" dirty="0" smtClean="0"/>
              <a:t>53. Longitude </a:t>
            </a:r>
            <a:r>
              <a:rPr lang="en-US" dirty="0"/>
              <a:t>lines </a:t>
            </a:r>
            <a:r>
              <a:rPr lang="en-US" dirty="0" smtClean="0"/>
              <a:t>indicate</a:t>
            </a:r>
          </a:p>
          <a:p>
            <a:pPr marL="0" indent="0">
              <a:buNone/>
            </a:pPr>
            <a:endParaRPr lang="en-US" dirty="0"/>
          </a:p>
          <a:p>
            <a:pPr marL="457200" indent="-457200">
              <a:buFont typeface="+mj-lt"/>
              <a:buAutoNum type="alphaUcPeriod"/>
            </a:pPr>
            <a:r>
              <a:rPr lang="en-US" dirty="0"/>
              <a:t>distance north and south of the Equator</a:t>
            </a:r>
          </a:p>
          <a:p>
            <a:pPr marL="457200" indent="-457200">
              <a:buFont typeface="+mj-lt"/>
              <a:buAutoNum type="alphaUcPeriod"/>
            </a:pPr>
            <a:r>
              <a:rPr lang="en-US" dirty="0"/>
              <a:t>distance north and south of the Prime Meridian</a:t>
            </a:r>
          </a:p>
          <a:p>
            <a:pPr marL="457200" indent="-457200">
              <a:buFont typeface="+mj-lt"/>
              <a:buAutoNum type="alphaUcPeriod"/>
            </a:pPr>
            <a:r>
              <a:rPr lang="en-US" dirty="0"/>
              <a:t>distances east and west of the Equator</a:t>
            </a:r>
          </a:p>
          <a:p>
            <a:pPr marL="457200" indent="-457200">
              <a:buFont typeface="+mj-lt"/>
              <a:buAutoNum type="alphaUcPeriod"/>
            </a:pPr>
            <a:r>
              <a:rPr lang="en-US" dirty="0"/>
              <a:t>distances east and west of the Prime Meridian</a:t>
            </a:r>
            <a:endParaRPr lang="en-US" dirty="0">
              <a:effectLst/>
            </a:endParaRPr>
          </a:p>
        </p:txBody>
      </p:sp>
    </p:spTree>
    <p:extLst>
      <p:ext uri="{BB962C8B-B14F-4D97-AF65-F5344CB8AC3E}">
        <p14:creationId xmlns:p14="http://schemas.microsoft.com/office/powerpoint/2010/main" val="1926646954"/>
      </p:ext>
    </p:extLst>
  </p:cSld>
  <p:clrMapOvr>
    <a:masterClrMapping/>
  </p:clrMapOvr>
  <mc:AlternateContent xmlns:mc="http://schemas.openxmlformats.org/markup-compatibility/2006">
    <mc:Choice xmlns:p14="http://schemas.microsoft.com/office/powerpoint/2010/main" Requires="p14">
      <p:transition spd="slow" p14:dur="2000" advClick="0" advTm="30000"/>
    </mc:Choice>
    <mc:Fallback>
      <p:transition spd="slow" advClick="0" advTm="30000"/>
    </mc:Fallback>
  </mc:AlternateContent>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069848" y="658906"/>
            <a:ext cx="10058400" cy="5513294"/>
          </a:xfrm>
        </p:spPr>
        <p:txBody>
          <a:bodyPr/>
          <a:lstStyle/>
          <a:p>
            <a:pPr marL="0" indent="0">
              <a:buNone/>
            </a:pPr>
            <a:r>
              <a:rPr lang="en-US" dirty="0" smtClean="0"/>
              <a:t>54. Jewish </a:t>
            </a:r>
            <a:r>
              <a:rPr lang="en-US" dirty="0"/>
              <a:t>places for prayer and worship are called</a:t>
            </a:r>
            <a:r>
              <a:rPr lang="en-US" dirty="0" smtClean="0"/>
              <a:t>...</a:t>
            </a:r>
          </a:p>
          <a:p>
            <a:pPr marL="0" indent="0">
              <a:buNone/>
            </a:pPr>
            <a:endParaRPr lang="en-US" dirty="0"/>
          </a:p>
          <a:p>
            <a:pPr marL="457200" indent="-457200">
              <a:buFont typeface="+mj-lt"/>
              <a:buAutoNum type="alphaUcPeriod"/>
            </a:pPr>
            <a:r>
              <a:rPr lang="en-US" dirty="0"/>
              <a:t>cathedrals</a:t>
            </a:r>
          </a:p>
          <a:p>
            <a:pPr marL="457200" indent="-457200">
              <a:buFont typeface="+mj-lt"/>
              <a:buAutoNum type="alphaUcPeriod"/>
            </a:pPr>
            <a:r>
              <a:rPr lang="en-US" dirty="0"/>
              <a:t>churches</a:t>
            </a:r>
          </a:p>
          <a:p>
            <a:pPr marL="457200" indent="-457200">
              <a:buFont typeface="+mj-lt"/>
              <a:buAutoNum type="alphaUcPeriod"/>
            </a:pPr>
            <a:r>
              <a:rPr lang="en-US" dirty="0"/>
              <a:t>schools</a:t>
            </a:r>
          </a:p>
          <a:p>
            <a:pPr marL="457200" indent="-457200">
              <a:buFont typeface="+mj-lt"/>
              <a:buAutoNum type="alphaUcPeriod"/>
            </a:pPr>
            <a:r>
              <a:rPr lang="en-US" dirty="0"/>
              <a:t>synagogues</a:t>
            </a:r>
            <a:endParaRPr lang="en-US" dirty="0">
              <a:effectLst/>
            </a:endParaRPr>
          </a:p>
        </p:txBody>
      </p:sp>
    </p:spTree>
    <p:extLst>
      <p:ext uri="{BB962C8B-B14F-4D97-AF65-F5344CB8AC3E}">
        <p14:creationId xmlns:p14="http://schemas.microsoft.com/office/powerpoint/2010/main" val="369645729"/>
      </p:ext>
    </p:extLst>
  </p:cSld>
  <p:clrMapOvr>
    <a:masterClrMapping/>
  </p:clrMapOvr>
  <mc:AlternateContent xmlns:mc="http://schemas.openxmlformats.org/markup-compatibility/2006">
    <mc:Choice xmlns:p14="http://schemas.microsoft.com/office/powerpoint/2010/main" Requires="p14">
      <p:transition spd="slow" p14:dur="2000" advClick="0" advTm="30000"/>
    </mc:Choice>
    <mc:Fallback>
      <p:transition spd="slow" advClick="0" advTm="30000"/>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TM03090434[[fn=Wood Type]]</Template>
  <TotalTime>374</TotalTime>
  <Words>2975</Words>
  <Application>Microsoft Office PowerPoint</Application>
  <PresentationFormat>Widescreen</PresentationFormat>
  <Paragraphs>600</Paragraphs>
  <Slides>106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106</vt:i4>
      </vt:variant>
    </vt:vector>
  </HeadingPairs>
  <TitlesOfParts>
    <vt:vector size="111" baseType="lpstr">
      <vt:lpstr>Arial</vt:lpstr>
      <vt:lpstr>Rockwell</vt:lpstr>
      <vt:lpstr>Rockwell Condensed</vt:lpstr>
      <vt:lpstr>Wingdings</vt:lpstr>
      <vt:lpstr>Wood Type</vt:lpstr>
      <vt:lpstr>APHG practice exam   ROUND 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APHG REVIEW   ROUND 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APHG Practice Exam   ROUND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APHG REVIEW   ROUND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APHG practice exam   ROUND 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APHG REVIEW   ROUND 3</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Teacher</dc:creator>
  <cp:lastModifiedBy>Teacher</cp:lastModifiedBy>
  <cp:revision>24</cp:revision>
  <dcterms:created xsi:type="dcterms:W3CDTF">2018-01-19T16:55:54Z</dcterms:created>
  <dcterms:modified xsi:type="dcterms:W3CDTF">2018-01-19T23:10:24Z</dcterms:modified>
</cp:coreProperties>
</file>